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23"/>
  </p:notesMasterIdLst>
  <p:sldIdLst>
    <p:sldId id="256" r:id="rId2"/>
    <p:sldId id="257" r:id="rId3"/>
    <p:sldId id="276" r:id="rId4"/>
    <p:sldId id="259" r:id="rId5"/>
    <p:sldId id="258" r:id="rId6"/>
    <p:sldId id="278" r:id="rId7"/>
    <p:sldId id="277" r:id="rId8"/>
    <p:sldId id="284" r:id="rId9"/>
    <p:sldId id="260" r:id="rId10"/>
    <p:sldId id="264" r:id="rId11"/>
    <p:sldId id="265" r:id="rId12"/>
    <p:sldId id="266" r:id="rId13"/>
    <p:sldId id="268" r:id="rId14"/>
    <p:sldId id="279" r:id="rId15"/>
    <p:sldId id="280" r:id="rId16"/>
    <p:sldId id="271" r:id="rId17"/>
    <p:sldId id="281" r:id="rId18"/>
    <p:sldId id="273" r:id="rId19"/>
    <p:sldId id="274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4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explosion val="25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C4-4E88-812E-B3166D338EE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C4-4E88-812E-B3166D338EE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C4-4E88-812E-B3166D338EE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C4-4E88-812E-B3166D338E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доходы от использования имущества</c:v>
                </c:pt>
                <c:pt idx="2">
                  <c:v>Налоги на совокупный доход</c:v>
                </c:pt>
                <c:pt idx="3">
                  <c:v>остальные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0.5451733543894911</c:v>
                </c:pt>
                <c:pt idx="1">
                  <c:v>0.12480941784509368</c:v>
                </c:pt>
                <c:pt idx="2">
                  <c:v>0.17362070203144067</c:v>
                </c:pt>
                <c:pt idx="3">
                  <c:v>0.15639652573397458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C4-4E88-812E-B3166D338E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доходы от использования имущества</c:v>
                </c:pt>
                <c:pt idx="2">
                  <c:v>Налоги на совокупный доход</c:v>
                </c:pt>
                <c:pt idx="3">
                  <c:v>остальные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75948.100000000006</c:v>
                </c:pt>
                <c:pt idx="1">
                  <c:v>17387.2</c:v>
                </c:pt>
                <c:pt idx="2">
                  <c:v>24187.1</c:v>
                </c:pt>
                <c:pt idx="3">
                  <c:v>21787.599999999999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C4-4E88-812E-B3166D338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20-40F1-B7E9-E2B28DF9BC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72D-4C3C-885D-9EBFBF49FA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20-40F1-B7E9-E2B28DF9BC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20-40F1-B7E9-E2B28DF9BC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 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9.1804817015952462</c:v>
                </c:pt>
                <c:pt idx="1">
                  <c:v>1.7125430090710041</c:v>
                </c:pt>
                <c:pt idx="2">
                  <c:v>89.106975289333761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D-4C3C-885D-9EBFBF49F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6411752"/>
        <c:axId val="506415688"/>
      </c:lineChart>
      <c:catAx>
        <c:axId val="5064117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6415688"/>
        <c:crosses val="autoZero"/>
        <c:auto val="1"/>
        <c:lblAlgn val="ctr"/>
        <c:lblOffset val="100"/>
        <c:noMultiLvlLbl val="0"/>
      </c:catAx>
      <c:valAx>
        <c:axId val="50641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641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250000000000002E-2"/>
                  <c:y val="-2.5803887795275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CD-486A-9775-FABE5E791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0.0%">
                  <c:v>0.96599999999999997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D-486A-9775-FABE5E791B7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1666666666666702E-2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CD-486A-9775-FABE5E791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0.0%">
                  <c:v>0.96599999999999997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1139.5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D-486A-9775-FABE5E791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2537064"/>
        <c:axId val="762535096"/>
        <c:axId val="0"/>
      </c:bar3DChart>
      <c:catAx>
        <c:axId val="762537064"/>
        <c:scaling>
          <c:orientation val="minMax"/>
        </c:scaling>
        <c:delete val="0"/>
        <c:axPos val="b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2535096"/>
        <c:crosses val="autoZero"/>
        <c:auto val="1"/>
        <c:lblAlgn val="ctr"/>
        <c:lblOffset val="100"/>
        <c:noMultiLvlLbl val="0"/>
      </c:catAx>
      <c:valAx>
        <c:axId val="76253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253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357126466048655E-2"/>
          <c:y val="2.9589304892049025E-2"/>
          <c:w val="0.85132501039973763"/>
          <c:h val="0.87745364151457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2631578947368437E-3"/>
                  <c:y val="-3.4064850727452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61-4BF7-9355-61AAA0F4CB22}"/>
                </c:ext>
              </c:extLst>
            </c:dLbl>
            <c:dLbl>
              <c:idx val="2"/>
              <c:layout>
                <c:manualLayout>
                  <c:x val="-1.9298245614035096E-2"/>
                  <c:y val="-4.4546343258976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61-4BF7-9355-61AAA0F4CB22}"/>
                </c:ext>
              </c:extLst>
            </c:dLbl>
            <c:dLbl>
              <c:idx val="3"/>
              <c:layout>
                <c:manualLayout>
                  <c:x val="-5.2631578947368437E-3"/>
                  <c:y val="-2.3583358195928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61-4BF7-9355-61AAA0F4CB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Лист1!$A$3:$A$6</c:f>
              <c:strCache>
                <c:ptCount val="4"/>
                <c:pt idx="0">
                  <c:v>Субсидии </c:v>
                </c:pt>
                <c:pt idx="1">
                  <c:v>Субвенции </c:v>
                </c:pt>
                <c:pt idx="2">
                  <c:v>Иные МБТ </c:v>
                </c:pt>
                <c:pt idx="3">
                  <c:v>Прочие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167.7</c:v>
                </c:pt>
                <c:pt idx="1">
                  <c:v>411.6</c:v>
                </c:pt>
                <c:pt idx="2">
                  <c:v>132.1</c:v>
                </c:pt>
                <c:pt idx="3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61-4BF7-9355-61AAA0F4CB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653322519701872E-2"/>
                  <c:y val="5.376108665926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61-4BF7-9355-61AAA0F4CB22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61-4BF7-9355-61AAA0F4CB22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61-4BF7-9355-61AAA0F4CB22}"/>
                </c:ext>
              </c:extLst>
            </c:dLbl>
            <c:dLbl>
              <c:idx val="3"/>
              <c:layout>
                <c:manualLayout>
                  <c:x val="1.4970906930468979E-2"/>
                  <c:y val="1.9820597948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61-4BF7-9355-61AAA0F4CB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Лист1!$A$3:$A$6</c:f>
              <c:strCache>
                <c:ptCount val="4"/>
                <c:pt idx="0">
                  <c:v>Субсидии </c:v>
                </c:pt>
                <c:pt idx="1">
                  <c:v>Субвенции </c:v>
                </c:pt>
                <c:pt idx="2">
                  <c:v>Иные МБТ </c:v>
                </c:pt>
                <c:pt idx="3">
                  <c:v>Прочие</c:v>
                </c:pt>
              </c:strCache>
            </c:strRef>
          </c:cat>
          <c:val>
            <c:numRef>
              <c:f>Лист1!$C$3:$C$6</c:f>
              <c:numCache>
                <c:formatCode>General</c:formatCode>
                <c:ptCount val="4"/>
                <c:pt idx="0">
                  <c:v>147.80000000000001</c:v>
                </c:pt>
                <c:pt idx="1">
                  <c:v>395.9</c:v>
                </c:pt>
                <c:pt idx="2">
                  <c:v>131.19999999999999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61-4BF7-9355-61AAA0F4C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83781888"/>
        <c:axId val="83804160"/>
        <c:axId val="0"/>
      </c:bar3DChart>
      <c:catAx>
        <c:axId val="8378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3804160"/>
        <c:crosses val="autoZero"/>
        <c:auto val="1"/>
        <c:lblAlgn val="ctr"/>
        <c:lblOffset val="100"/>
        <c:noMultiLvlLbl val="0"/>
      </c:catAx>
      <c:valAx>
        <c:axId val="83804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818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1"/>
                <c:pt idx="0">
                  <c:v>расходы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17-4709-A322-85EEAAF78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1"/>
                <c:pt idx="0">
                  <c:v>расходы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1287.5999999999999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17-4709-A322-85EEAAF780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1"/>
                <c:pt idx="0">
                  <c:v>расходы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1173.8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17-4709-A322-85EEAAF78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878272"/>
        <c:axId val="83879808"/>
        <c:axId val="0"/>
      </c:bar3DChart>
      <c:catAx>
        <c:axId val="83878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879808"/>
        <c:crosses val="autoZero"/>
        <c:auto val="1"/>
        <c:lblAlgn val="ctr"/>
        <c:lblOffset val="100"/>
        <c:noMultiLvlLbl val="0"/>
      </c:catAx>
      <c:valAx>
        <c:axId val="8387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87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Культура</c:v>
                </c:pt>
                <c:pt idx="2">
                  <c:v>социальная политика</c:v>
                </c:pt>
                <c:pt idx="3">
                  <c:v>ФК и спорт</c:v>
                </c:pt>
                <c:pt idx="4">
                  <c:v>остальные сферы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0.49223361292326812</c:v>
                </c:pt>
                <c:pt idx="1">
                  <c:v>9.8633115874495192E-2</c:v>
                </c:pt>
                <c:pt idx="2">
                  <c:v>2.4075799937868906E-2</c:v>
                </c:pt>
                <c:pt idx="3">
                  <c:v>1.964895930413172E-2</c:v>
                </c:pt>
                <c:pt idx="4">
                  <c:v>0.3654085119602361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7-4130-A21B-6D6AF4BBA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Культура</c:v>
                </c:pt>
                <c:pt idx="2">
                  <c:v>социальная политика</c:v>
                </c:pt>
                <c:pt idx="3">
                  <c:v>ФК и спорт</c:v>
                </c:pt>
                <c:pt idx="4">
                  <c:v>остальные сферы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633.79999999999995</c:v>
                </c:pt>
                <c:pt idx="1">
                  <c:v>127</c:v>
                </c:pt>
                <c:pt idx="2">
                  <c:v>31</c:v>
                </c:pt>
                <c:pt idx="3">
                  <c:v>25.3</c:v>
                </c:pt>
                <c:pt idx="4">
                  <c:v>470.5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F3-4BDE-A5BF-2BFA4702A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982611548556434E-2"/>
          <c:y val="0.22915920275590551"/>
          <c:w val="0.9281840551181102"/>
          <c:h val="0.69929945866141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получено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факт 2020 года</c:v>
                </c:pt>
                <c:pt idx="1">
                  <c:v>план 2021 года</c:v>
                </c:pt>
                <c:pt idx="2">
                  <c:v>факт 2021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14.5</c:v>
                </c:pt>
                <c:pt idx="1">
                  <c:v>15.2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B5-4CB8-84E3-26A808C6C35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погашено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факт 2020 года</c:v>
                </c:pt>
                <c:pt idx="1">
                  <c:v>план 2021 года</c:v>
                </c:pt>
                <c:pt idx="2">
                  <c:v>факт 2021 года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5.7</c:v>
                </c:pt>
                <c:pt idx="1">
                  <c:v>14.5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B5-4CB8-84E3-26A808C6C35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факт 2020 года</c:v>
                </c:pt>
                <c:pt idx="1">
                  <c:v>план 2021 года</c:v>
                </c:pt>
                <c:pt idx="2">
                  <c:v>факт 2021 года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86B5-4CB8-84E3-26A808C6C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0806200"/>
        <c:axId val="470807184"/>
      </c:barChart>
      <c:catAx>
        <c:axId val="47080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0807184"/>
        <c:crosses val="autoZero"/>
        <c:auto val="1"/>
        <c:lblAlgn val="ctr"/>
        <c:lblOffset val="100"/>
        <c:noMultiLvlLbl val="0"/>
      </c:catAx>
      <c:valAx>
        <c:axId val="47080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0806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4828268026478"/>
          <c:y val="0.31009864644669116"/>
          <c:w val="0.3017765958494063"/>
          <c:h val="7.26088305003147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2021 год</cx:pt>
          <cx:pt idx="1">2020 год</cx:pt>
          <cx:pt idx="2">2019 год</cx:pt>
        </cx:lvl>
      </cx:strDim>
      <cx:numDim type="val">
        <cx:f>Лист1!$B$2:$B$6</cx:f>
        <cx:lvl ptCount="5" formatCode="Основной">
          <cx:pt idx="0">139.30000000000001</cx:pt>
          <cx:pt idx="1">116</cx:pt>
          <cx:pt idx="2">96.799999999999997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ru-RU" sz="1862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/>
              </a:rPr>
              <a:t>Рост налоговых и неналоговых доходов</a:t>
            </a:r>
          </a:p>
          <a:p>
            <a:pPr algn="ctr" rtl="0">
              <a:defRPr/>
            </a:pPr>
            <a:endParaRPr lang="ru-RU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Trebuchet MS" panose="020B0603020202020204"/>
            </a:endParaRPr>
          </a:p>
        </cx:rich>
      </cx:tx>
    </cx:title>
    <cx:plotArea>
      <cx:plotAreaRegion>
        <cx:series layoutId="funnel" uniqueId="{8F063DB6-1CCE-4599-A1BD-0CE6B351C899}">
          <cx:tx>
            <cx:txData>
              <cx:f>Лист1!$B$1</cx:f>
              <cx:v>Ряд 1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CAD27-1EC7-48E7-82FF-FBAC0E69D6F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FD1E6A-2B0A-4A4E-BBE2-963DADA994AA}">
      <dgm:prSet phldrT="[Текст]" custT="1"/>
      <dgm:spPr/>
      <dgm:t>
        <a:bodyPr/>
        <a:lstStyle/>
        <a:p>
          <a:r>
            <a:rPr lang="ru-RU" sz="1200" dirty="0"/>
            <a:t>Ремонт водонапорных башен в д. </a:t>
          </a:r>
          <a:r>
            <a:rPr lang="ru-RU" sz="1200" dirty="0" err="1"/>
            <a:t>Марьясово</a:t>
          </a:r>
          <a:r>
            <a:rPr lang="ru-RU" sz="1200" dirty="0"/>
            <a:t> -1,8 млн. </a:t>
          </a:r>
          <a:r>
            <a:rPr lang="ru-RU" sz="1200" dirty="0" err="1"/>
            <a:t>руб</a:t>
          </a:r>
          <a:r>
            <a:rPr lang="ru-RU" sz="1200" dirty="0"/>
            <a:t>, п. Могучий – 2,5 млн. руб., блок механической очистки для КНС 6,8 млн. руб.</a:t>
          </a:r>
        </a:p>
      </dgm:t>
    </dgm:pt>
    <dgm:pt modelId="{D69069D6-F287-44A3-B969-503133EAF3BB}" type="parTrans" cxnId="{BA2EB82D-0B21-4F10-945E-BD815641D0A1}">
      <dgm:prSet/>
      <dgm:spPr/>
      <dgm:t>
        <a:bodyPr/>
        <a:lstStyle/>
        <a:p>
          <a:endParaRPr lang="ru-RU"/>
        </a:p>
      </dgm:t>
    </dgm:pt>
    <dgm:pt modelId="{E3D0543C-4A57-4894-B391-383FCD2EEB37}" type="sibTrans" cxnId="{BA2EB82D-0B21-4F10-945E-BD815641D0A1}">
      <dgm:prSet/>
      <dgm:spPr/>
      <dgm:t>
        <a:bodyPr/>
        <a:lstStyle/>
        <a:p>
          <a:endParaRPr lang="ru-RU"/>
        </a:p>
      </dgm:t>
    </dgm:pt>
    <dgm:pt modelId="{1ACFA962-D23E-4475-8BD1-5173D14BBD16}">
      <dgm:prSet phldrT="[Текст]" custT="1"/>
      <dgm:spPr/>
      <dgm:t>
        <a:bodyPr/>
        <a:lstStyle/>
        <a:p>
          <a:r>
            <a:rPr lang="ru-RU" sz="1200" dirty="0"/>
            <a:t>Устранение предписаний надзорных органов 2,5 млн. </a:t>
          </a:r>
          <a:r>
            <a:rPr lang="ru-RU" sz="1200" dirty="0" err="1"/>
            <a:t>руб</a:t>
          </a:r>
          <a:endParaRPr lang="ru-RU" sz="1200" dirty="0"/>
        </a:p>
      </dgm:t>
    </dgm:pt>
    <dgm:pt modelId="{EE7286E4-C9D9-42A2-959A-B8BD65B865D6}" type="parTrans" cxnId="{F5431653-45B5-448C-A455-C0146B4DC088}">
      <dgm:prSet/>
      <dgm:spPr/>
      <dgm:t>
        <a:bodyPr/>
        <a:lstStyle/>
        <a:p>
          <a:endParaRPr lang="ru-RU"/>
        </a:p>
      </dgm:t>
    </dgm:pt>
    <dgm:pt modelId="{FBE08535-E28D-4D9C-B41C-07CF209EED7F}" type="sibTrans" cxnId="{F5431653-45B5-448C-A455-C0146B4DC088}">
      <dgm:prSet/>
      <dgm:spPr/>
      <dgm:t>
        <a:bodyPr/>
        <a:lstStyle/>
        <a:p>
          <a:endParaRPr lang="ru-RU"/>
        </a:p>
      </dgm:t>
    </dgm:pt>
    <dgm:pt modelId="{C13C6383-6EAD-460A-85E8-A53B27113EB0}">
      <dgm:prSet phldrT="[Текст]" custT="1"/>
      <dgm:spPr/>
      <dgm:t>
        <a:bodyPr/>
        <a:lstStyle/>
        <a:p>
          <a:r>
            <a:rPr lang="ru-RU" sz="1200" dirty="0"/>
            <a:t>Обновление МТБ для реализации основных и дополнительных  образовательных  программ цифрового и гуманитарного профилей  -4 млн. руб.</a:t>
          </a:r>
        </a:p>
        <a:p>
          <a:endParaRPr lang="ru-RU" sz="800" dirty="0"/>
        </a:p>
      </dgm:t>
    </dgm:pt>
    <dgm:pt modelId="{71D65D0A-FC34-4B81-948E-B368247573B1}" type="parTrans" cxnId="{FC61D510-8AA8-470A-83FB-6868BA325D52}">
      <dgm:prSet/>
      <dgm:spPr/>
      <dgm:t>
        <a:bodyPr/>
        <a:lstStyle/>
        <a:p>
          <a:endParaRPr lang="ru-RU"/>
        </a:p>
      </dgm:t>
    </dgm:pt>
    <dgm:pt modelId="{BCCB1DCD-9692-4BAA-81CF-BEEE21FCFFFF}" type="sibTrans" cxnId="{FC61D510-8AA8-470A-83FB-6868BA325D52}">
      <dgm:prSet/>
      <dgm:spPr/>
      <dgm:t>
        <a:bodyPr/>
        <a:lstStyle/>
        <a:p>
          <a:endParaRPr lang="ru-RU"/>
        </a:p>
      </dgm:t>
    </dgm:pt>
    <dgm:pt modelId="{5F350958-8E26-4FE3-968A-CEA91E8B0403}">
      <dgm:prSet phldrT="[Текст]" custT="1"/>
      <dgm:spPr/>
      <dgm:t>
        <a:bodyPr/>
        <a:lstStyle/>
        <a:p>
          <a:r>
            <a:rPr lang="ru-RU" sz="1200" dirty="0"/>
            <a:t>Ремонт крыши Ровненской СОШ 5,7 млн. руб., ремонт внутренних помещений ДШИ -0,7 млн. руб.</a:t>
          </a:r>
        </a:p>
      </dgm:t>
    </dgm:pt>
    <dgm:pt modelId="{13759A3E-065E-413E-90CF-3A3D66FB804A}" type="parTrans" cxnId="{44D6A0AC-CC2F-4076-9725-A62B2A8B1F59}">
      <dgm:prSet/>
      <dgm:spPr/>
      <dgm:t>
        <a:bodyPr/>
        <a:lstStyle/>
        <a:p>
          <a:endParaRPr lang="ru-RU"/>
        </a:p>
      </dgm:t>
    </dgm:pt>
    <dgm:pt modelId="{7F915730-1CAB-407C-8A6B-97D9CA965DBB}" type="sibTrans" cxnId="{44D6A0AC-CC2F-4076-9725-A62B2A8B1F59}">
      <dgm:prSet/>
      <dgm:spPr/>
      <dgm:t>
        <a:bodyPr/>
        <a:lstStyle/>
        <a:p>
          <a:endParaRPr lang="ru-RU"/>
        </a:p>
      </dgm:t>
    </dgm:pt>
    <dgm:pt modelId="{8F9FEA76-7378-4551-85E6-2050C1CFC2C7}">
      <dgm:prSet phldrT="[Текст]" custT="1"/>
      <dgm:spPr/>
      <dgm:t>
        <a:bodyPr/>
        <a:lstStyle/>
        <a:p>
          <a:r>
            <a:rPr lang="ru-RU" sz="1200" dirty="0"/>
            <a:t>Ремонт спортивного зала </a:t>
          </a:r>
          <a:r>
            <a:rPr lang="ru-RU" sz="1200" dirty="0" err="1"/>
            <a:t>Тюльковской</a:t>
          </a:r>
          <a:r>
            <a:rPr lang="ru-RU" sz="1200" dirty="0"/>
            <a:t> СОШ 1,9 млн.руб.</a:t>
          </a:r>
        </a:p>
      </dgm:t>
    </dgm:pt>
    <dgm:pt modelId="{602E7DB0-A2FE-46B7-8EB8-AD9E4AA9A9C1}" type="parTrans" cxnId="{DDBC3899-13C2-43F8-9333-893D2492D157}">
      <dgm:prSet/>
      <dgm:spPr/>
      <dgm:t>
        <a:bodyPr/>
        <a:lstStyle/>
        <a:p>
          <a:endParaRPr lang="ru-RU"/>
        </a:p>
      </dgm:t>
    </dgm:pt>
    <dgm:pt modelId="{CBDEF956-418A-4D0E-9CFD-10067ECFC6D0}" type="sibTrans" cxnId="{DDBC3899-13C2-43F8-9333-893D2492D157}">
      <dgm:prSet/>
      <dgm:spPr/>
      <dgm:t>
        <a:bodyPr/>
        <a:lstStyle/>
        <a:p>
          <a:endParaRPr lang="ru-RU"/>
        </a:p>
      </dgm:t>
    </dgm:pt>
    <dgm:pt modelId="{18B24473-75BD-4D7C-B104-87ABAA4A1199}" type="pres">
      <dgm:prSet presAssocID="{DE9CAD27-1EC7-48E7-82FF-FBAC0E69D6F3}" presName="cycle" presStyleCnt="0">
        <dgm:presLayoutVars>
          <dgm:dir/>
          <dgm:resizeHandles val="exact"/>
        </dgm:presLayoutVars>
      </dgm:prSet>
      <dgm:spPr/>
    </dgm:pt>
    <dgm:pt modelId="{E8AE846D-DF85-4E6C-8AF9-0329563CA3F8}" type="pres">
      <dgm:prSet presAssocID="{06FD1E6A-2B0A-4A4E-BBE2-963DADA994AA}" presName="node" presStyleLbl="node1" presStyleIdx="0" presStyleCnt="5" custScaleX="121226" custScaleY="145146">
        <dgm:presLayoutVars>
          <dgm:bulletEnabled val="1"/>
        </dgm:presLayoutVars>
      </dgm:prSet>
      <dgm:spPr/>
    </dgm:pt>
    <dgm:pt modelId="{ED504EE4-FA00-4B7D-8D0B-0F6F74712F18}" type="pres">
      <dgm:prSet presAssocID="{E3D0543C-4A57-4894-B391-383FCD2EEB37}" presName="sibTrans" presStyleLbl="sibTrans2D1" presStyleIdx="0" presStyleCnt="5"/>
      <dgm:spPr/>
    </dgm:pt>
    <dgm:pt modelId="{D5C82425-E6A3-4937-A405-303E68304F3C}" type="pres">
      <dgm:prSet presAssocID="{E3D0543C-4A57-4894-B391-383FCD2EEB37}" presName="connectorText" presStyleLbl="sibTrans2D1" presStyleIdx="0" presStyleCnt="5"/>
      <dgm:spPr/>
    </dgm:pt>
    <dgm:pt modelId="{5F379587-EA00-4641-80C8-F75F179B30E2}" type="pres">
      <dgm:prSet presAssocID="{1ACFA962-D23E-4475-8BD1-5173D14BBD16}" presName="node" presStyleLbl="node1" presStyleIdx="1" presStyleCnt="5">
        <dgm:presLayoutVars>
          <dgm:bulletEnabled val="1"/>
        </dgm:presLayoutVars>
      </dgm:prSet>
      <dgm:spPr/>
    </dgm:pt>
    <dgm:pt modelId="{03AEE573-6932-471C-873D-49101332C2C1}" type="pres">
      <dgm:prSet presAssocID="{FBE08535-E28D-4D9C-B41C-07CF209EED7F}" presName="sibTrans" presStyleLbl="sibTrans2D1" presStyleIdx="1" presStyleCnt="5"/>
      <dgm:spPr/>
    </dgm:pt>
    <dgm:pt modelId="{3F78387D-A8E8-45E8-9DBD-60E51C05D075}" type="pres">
      <dgm:prSet presAssocID="{FBE08535-E28D-4D9C-B41C-07CF209EED7F}" presName="connectorText" presStyleLbl="sibTrans2D1" presStyleIdx="1" presStyleCnt="5"/>
      <dgm:spPr/>
    </dgm:pt>
    <dgm:pt modelId="{6C955D1B-C6A4-427A-999F-3DEE7D8C4D8B}" type="pres">
      <dgm:prSet presAssocID="{C13C6383-6EAD-460A-85E8-A53B27113EB0}" presName="node" presStyleLbl="node1" presStyleIdx="2" presStyleCnt="5" custAng="157595" custScaleX="150779" custScaleY="122946">
        <dgm:presLayoutVars>
          <dgm:bulletEnabled val="1"/>
        </dgm:presLayoutVars>
      </dgm:prSet>
      <dgm:spPr/>
    </dgm:pt>
    <dgm:pt modelId="{000793CC-0BC3-4B4E-8ACC-F3D13843CA1F}" type="pres">
      <dgm:prSet presAssocID="{BCCB1DCD-9692-4BAA-81CF-BEEE21FCFFFF}" presName="sibTrans" presStyleLbl="sibTrans2D1" presStyleIdx="2" presStyleCnt="5"/>
      <dgm:spPr/>
    </dgm:pt>
    <dgm:pt modelId="{64FA965F-5E87-4C5B-95C8-7D39567D87CE}" type="pres">
      <dgm:prSet presAssocID="{BCCB1DCD-9692-4BAA-81CF-BEEE21FCFFFF}" presName="connectorText" presStyleLbl="sibTrans2D1" presStyleIdx="2" presStyleCnt="5"/>
      <dgm:spPr/>
    </dgm:pt>
    <dgm:pt modelId="{735C0AF6-7B98-43DD-B4DB-0DCC2F3741A4}" type="pres">
      <dgm:prSet presAssocID="{5F350958-8E26-4FE3-968A-CEA91E8B0403}" presName="node" presStyleLbl="node1" presStyleIdx="3" presStyleCnt="5">
        <dgm:presLayoutVars>
          <dgm:bulletEnabled val="1"/>
        </dgm:presLayoutVars>
      </dgm:prSet>
      <dgm:spPr/>
    </dgm:pt>
    <dgm:pt modelId="{277A91B1-F44A-43DF-9F8F-098E2BEF82DD}" type="pres">
      <dgm:prSet presAssocID="{7F915730-1CAB-407C-8A6B-97D9CA965DBB}" presName="sibTrans" presStyleLbl="sibTrans2D1" presStyleIdx="3" presStyleCnt="5"/>
      <dgm:spPr/>
    </dgm:pt>
    <dgm:pt modelId="{B846F0D7-AE3A-46DD-9841-5609B65BD8D3}" type="pres">
      <dgm:prSet presAssocID="{7F915730-1CAB-407C-8A6B-97D9CA965DBB}" presName="connectorText" presStyleLbl="sibTrans2D1" presStyleIdx="3" presStyleCnt="5"/>
      <dgm:spPr/>
    </dgm:pt>
    <dgm:pt modelId="{D29B4BC9-2609-45E7-B4ED-76A173E785AF}" type="pres">
      <dgm:prSet presAssocID="{8F9FEA76-7378-4551-85E6-2050C1CFC2C7}" presName="node" presStyleLbl="node1" presStyleIdx="4" presStyleCnt="5" custRadScaleRad="105796" custRadScaleInc="-10552">
        <dgm:presLayoutVars>
          <dgm:bulletEnabled val="1"/>
        </dgm:presLayoutVars>
      </dgm:prSet>
      <dgm:spPr/>
    </dgm:pt>
    <dgm:pt modelId="{6440D7C2-7657-4521-A13D-79E9D644CB7F}" type="pres">
      <dgm:prSet presAssocID="{CBDEF956-418A-4D0E-9CFD-10067ECFC6D0}" presName="sibTrans" presStyleLbl="sibTrans2D1" presStyleIdx="4" presStyleCnt="5" custAng="10955471" custScaleX="95196" custScaleY="124333"/>
      <dgm:spPr/>
    </dgm:pt>
    <dgm:pt modelId="{3EFD57E9-8410-414C-89D6-E8FDC9791D9E}" type="pres">
      <dgm:prSet presAssocID="{CBDEF956-418A-4D0E-9CFD-10067ECFC6D0}" presName="connectorText" presStyleLbl="sibTrans2D1" presStyleIdx="4" presStyleCnt="5"/>
      <dgm:spPr/>
    </dgm:pt>
  </dgm:ptLst>
  <dgm:cxnLst>
    <dgm:cxn modelId="{FA6CCE05-E4A3-4FF1-81C0-FD96DFC5BF25}" type="presOf" srcId="{8F9FEA76-7378-4551-85E6-2050C1CFC2C7}" destId="{D29B4BC9-2609-45E7-B4ED-76A173E785AF}" srcOrd="0" destOrd="0" presId="urn:microsoft.com/office/officeart/2005/8/layout/cycle2"/>
    <dgm:cxn modelId="{41722C06-85FB-4B54-9546-4E754EBE7DE6}" type="presOf" srcId="{CBDEF956-418A-4D0E-9CFD-10067ECFC6D0}" destId="{6440D7C2-7657-4521-A13D-79E9D644CB7F}" srcOrd="0" destOrd="0" presId="urn:microsoft.com/office/officeart/2005/8/layout/cycle2"/>
    <dgm:cxn modelId="{FC61D510-8AA8-470A-83FB-6868BA325D52}" srcId="{DE9CAD27-1EC7-48E7-82FF-FBAC0E69D6F3}" destId="{C13C6383-6EAD-460A-85E8-A53B27113EB0}" srcOrd="2" destOrd="0" parTransId="{71D65D0A-FC34-4B81-948E-B368247573B1}" sibTransId="{BCCB1DCD-9692-4BAA-81CF-BEEE21FCFFFF}"/>
    <dgm:cxn modelId="{869C9511-2324-4D2C-86B9-8B5941FD3D06}" type="presOf" srcId="{E3D0543C-4A57-4894-B391-383FCD2EEB37}" destId="{D5C82425-E6A3-4937-A405-303E68304F3C}" srcOrd="1" destOrd="0" presId="urn:microsoft.com/office/officeart/2005/8/layout/cycle2"/>
    <dgm:cxn modelId="{29E7F719-67D2-4B94-BF7B-A88FEC3CF0B5}" type="presOf" srcId="{CBDEF956-418A-4D0E-9CFD-10067ECFC6D0}" destId="{3EFD57E9-8410-414C-89D6-E8FDC9791D9E}" srcOrd="1" destOrd="0" presId="urn:microsoft.com/office/officeart/2005/8/layout/cycle2"/>
    <dgm:cxn modelId="{BA2EB82D-0B21-4F10-945E-BD815641D0A1}" srcId="{DE9CAD27-1EC7-48E7-82FF-FBAC0E69D6F3}" destId="{06FD1E6A-2B0A-4A4E-BBE2-963DADA994AA}" srcOrd="0" destOrd="0" parTransId="{D69069D6-F287-44A3-B969-503133EAF3BB}" sibTransId="{E3D0543C-4A57-4894-B391-383FCD2EEB37}"/>
    <dgm:cxn modelId="{36A7F135-264B-4208-84C9-AD9E8F0A4BF0}" type="presOf" srcId="{FBE08535-E28D-4D9C-B41C-07CF209EED7F}" destId="{03AEE573-6932-471C-873D-49101332C2C1}" srcOrd="0" destOrd="0" presId="urn:microsoft.com/office/officeart/2005/8/layout/cycle2"/>
    <dgm:cxn modelId="{4E3ED35C-10C5-401D-93C5-10823D83AAAE}" type="presOf" srcId="{7F915730-1CAB-407C-8A6B-97D9CA965DBB}" destId="{B846F0D7-AE3A-46DD-9841-5609B65BD8D3}" srcOrd="1" destOrd="0" presId="urn:microsoft.com/office/officeart/2005/8/layout/cycle2"/>
    <dgm:cxn modelId="{11454945-69C5-4D29-B645-EFFBC61E24D6}" type="presOf" srcId="{C13C6383-6EAD-460A-85E8-A53B27113EB0}" destId="{6C955D1B-C6A4-427A-999F-3DEE7D8C4D8B}" srcOrd="0" destOrd="0" presId="urn:microsoft.com/office/officeart/2005/8/layout/cycle2"/>
    <dgm:cxn modelId="{56702E6B-9D95-41AE-9D40-C304105E49F1}" type="presOf" srcId="{BCCB1DCD-9692-4BAA-81CF-BEEE21FCFFFF}" destId="{000793CC-0BC3-4B4E-8ACC-F3D13843CA1F}" srcOrd="0" destOrd="0" presId="urn:microsoft.com/office/officeart/2005/8/layout/cycle2"/>
    <dgm:cxn modelId="{F5431653-45B5-448C-A455-C0146B4DC088}" srcId="{DE9CAD27-1EC7-48E7-82FF-FBAC0E69D6F3}" destId="{1ACFA962-D23E-4475-8BD1-5173D14BBD16}" srcOrd="1" destOrd="0" parTransId="{EE7286E4-C9D9-42A2-959A-B8BD65B865D6}" sibTransId="{FBE08535-E28D-4D9C-B41C-07CF209EED7F}"/>
    <dgm:cxn modelId="{A1C73386-211B-4EB5-85C4-34EC7A2441DA}" type="presOf" srcId="{BCCB1DCD-9692-4BAA-81CF-BEEE21FCFFFF}" destId="{64FA965F-5E87-4C5B-95C8-7D39567D87CE}" srcOrd="1" destOrd="0" presId="urn:microsoft.com/office/officeart/2005/8/layout/cycle2"/>
    <dgm:cxn modelId="{3D83B593-8F7B-4ACD-9DDF-362A44E3E043}" type="presOf" srcId="{DE9CAD27-1EC7-48E7-82FF-FBAC0E69D6F3}" destId="{18B24473-75BD-4D7C-B104-87ABAA4A1199}" srcOrd="0" destOrd="0" presId="urn:microsoft.com/office/officeart/2005/8/layout/cycle2"/>
    <dgm:cxn modelId="{DDBC3899-13C2-43F8-9333-893D2492D157}" srcId="{DE9CAD27-1EC7-48E7-82FF-FBAC0E69D6F3}" destId="{8F9FEA76-7378-4551-85E6-2050C1CFC2C7}" srcOrd="4" destOrd="0" parTransId="{602E7DB0-A2FE-46B7-8EB8-AD9E4AA9A9C1}" sibTransId="{CBDEF956-418A-4D0E-9CFD-10067ECFC6D0}"/>
    <dgm:cxn modelId="{44D6A0AC-CC2F-4076-9725-A62B2A8B1F59}" srcId="{DE9CAD27-1EC7-48E7-82FF-FBAC0E69D6F3}" destId="{5F350958-8E26-4FE3-968A-CEA91E8B0403}" srcOrd="3" destOrd="0" parTransId="{13759A3E-065E-413E-90CF-3A3D66FB804A}" sibTransId="{7F915730-1CAB-407C-8A6B-97D9CA965DBB}"/>
    <dgm:cxn modelId="{EFF783BC-E7F0-4303-85FB-DFCF857B9D70}" type="presOf" srcId="{06FD1E6A-2B0A-4A4E-BBE2-963DADA994AA}" destId="{E8AE846D-DF85-4E6C-8AF9-0329563CA3F8}" srcOrd="0" destOrd="0" presId="urn:microsoft.com/office/officeart/2005/8/layout/cycle2"/>
    <dgm:cxn modelId="{C751CEBC-6572-49C6-91AC-2F035A4B9C15}" type="presOf" srcId="{FBE08535-E28D-4D9C-B41C-07CF209EED7F}" destId="{3F78387D-A8E8-45E8-9DBD-60E51C05D075}" srcOrd="1" destOrd="0" presId="urn:microsoft.com/office/officeart/2005/8/layout/cycle2"/>
    <dgm:cxn modelId="{318D6CDA-D5FB-468C-8859-1F7E29897E5C}" type="presOf" srcId="{E3D0543C-4A57-4894-B391-383FCD2EEB37}" destId="{ED504EE4-FA00-4B7D-8D0B-0F6F74712F18}" srcOrd="0" destOrd="0" presId="urn:microsoft.com/office/officeart/2005/8/layout/cycle2"/>
    <dgm:cxn modelId="{FBDAE7E2-8923-4BB4-95D9-04B8F29EB4BC}" type="presOf" srcId="{7F915730-1CAB-407C-8A6B-97D9CA965DBB}" destId="{277A91B1-F44A-43DF-9F8F-098E2BEF82DD}" srcOrd="0" destOrd="0" presId="urn:microsoft.com/office/officeart/2005/8/layout/cycle2"/>
    <dgm:cxn modelId="{05AF8BEB-C88B-4DCB-994A-654257ED6A13}" type="presOf" srcId="{5F350958-8E26-4FE3-968A-CEA91E8B0403}" destId="{735C0AF6-7B98-43DD-B4DB-0DCC2F3741A4}" srcOrd="0" destOrd="0" presId="urn:microsoft.com/office/officeart/2005/8/layout/cycle2"/>
    <dgm:cxn modelId="{C92F23F8-7F38-482E-9F8E-D510793A72F0}" type="presOf" srcId="{1ACFA962-D23E-4475-8BD1-5173D14BBD16}" destId="{5F379587-EA00-4641-80C8-F75F179B30E2}" srcOrd="0" destOrd="0" presId="urn:microsoft.com/office/officeart/2005/8/layout/cycle2"/>
    <dgm:cxn modelId="{E0A1C34E-8864-47C1-B239-742C301C3C5D}" type="presParOf" srcId="{18B24473-75BD-4D7C-B104-87ABAA4A1199}" destId="{E8AE846D-DF85-4E6C-8AF9-0329563CA3F8}" srcOrd="0" destOrd="0" presId="urn:microsoft.com/office/officeart/2005/8/layout/cycle2"/>
    <dgm:cxn modelId="{820F3DF9-118E-49D5-ACC1-3E799A02846A}" type="presParOf" srcId="{18B24473-75BD-4D7C-B104-87ABAA4A1199}" destId="{ED504EE4-FA00-4B7D-8D0B-0F6F74712F18}" srcOrd="1" destOrd="0" presId="urn:microsoft.com/office/officeart/2005/8/layout/cycle2"/>
    <dgm:cxn modelId="{FE6FB347-E2A2-4B54-A321-A2E71D260917}" type="presParOf" srcId="{ED504EE4-FA00-4B7D-8D0B-0F6F74712F18}" destId="{D5C82425-E6A3-4937-A405-303E68304F3C}" srcOrd="0" destOrd="0" presId="urn:microsoft.com/office/officeart/2005/8/layout/cycle2"/>
    <dgm:cxn modelId="{40E3C6A8-0140-47C2-8695-4DB9771EF0F1}" type="presParOf" srcId="{18B24473-75BD-4D7C-B104-87ABAA4A1199}" destId="{5F379587-EA00-4641-80C8-F75F179B30E2}" srcOrd="2" destOrd="0" presId="urn:microsoft.com/office/officeart/2005/8/layout/cycle2"/>
    <dgm:cxn modelId="{0615CC85-1309-4944-864E-6D08493BDCCB}" type="presParOf" srcId="{18B24473-75BD-4D7C-B104-87ABAA4A1199}" destId="{03AEE573-6932-471C-873D-49101332C2C1}" srcOrd="3" destOrd="0" presId="urn:microsoft.com/office/officeart/2005/8/layout/cycle2"/>
    <dgm:cxn modelId="{9F94A9EE-665B-4B85-A0A8-7C1B91B09DF1}" type="presParOf" srcId="{03AEE573-6932-471C-873D-49101332C2C1}" destId="{3F78387D-A8E8-45E8-9DBD-60E51C05D075}" srcOrd="0" destOrd="0" presId="urn:microsoft.com/office/officeart/2005/8/layout/cycle2"/>
    <dgm:cxn modelId="{716C598D-C14C-4EB1-9DDF-C17B1487B630}" type="presParOf" srcId="{18B24473-75BD-4D7C-B104-87ABAA4A1199}" destId="{6C955D1B-C6A4-427A-999F-3DEE7D8C4D8B}" srcOrd="4" destOrd="0" presId="urn:microsoft.com/office/officeart/2005/8/layout/cycle2"/>
    <dgm:cxn modelId="{277B0BCC-D113-46E8-8461-0629BF743AE0}" type="presParOf" srcId="{18B24473-75BD-4D7C-B104-87ABAA4A1199}" destId="{000793CC-0BC3-4B4E-8ACC-F3D13843CA1F}" srcOrd="5" destOrd="0" presId="urn:microsoft.com/office/officeart/2005/8/layout/cycle2"/>
    <dgm:cxn modelId="{4A61ADFF-BB22-48EC-A063-2757798BC071}" type="presParOf" srcId="{000793CC-0BC3-4B4E-8ACC-F3D13843CA1F}" destId="{64FA965F-5E87-4C5B-95C8-7D39567D87CE}" srcOrd="0" destOrd="0" presId="urn:microsoft.com/office/officeart/2005/8/layout/cycle2"/>
    <dgm:cxn modelId="{484B0BB7-BA30-4C8B-BEAE-55929DA29938}" type="presParOf" srcId="{18B24473-75BD-4D7C-B104-87ABAA4A1199}" destId="{735C0AF6-7B98-43DD-B4DB-0DCC2F3741A4}" srcOrd="6" destOrd="0" presId="urn:microsoft.com/office/officeart/2005/8/layout/cycle2"/>
    <dgm:cxn modelId="{C09363D0-B5B6-4A3E-9984-2B47F2417A82}" type="presParOf" srcId="{18B24473-75BD-4D7C-B104-87ABAA4A1199}" destId="{277A91B1-F44A-43DF-9F8F-098E2BEF82DD}" srcOrd="7" destOrd="0" presId="urn:microsoft.com/office/officeart/2005/8/layout/cycle2"/>
    <dgm:cxn modelId="{51D3A620-F98A-4947-88B7-5DC5E5D4A3E8}" type="presParOf" srcId="{277A91B1-F44A-43DF-9F8F-098E2BEF82DD}" destId="{B846F0D7-AE3A-46DD-9841-5609B65BD8D3}" srcOrd="0" destOrd="0" presId="urn:microsoft.com/office/officeart/2005/8/layout/cycle2"/>
    <dgm:cxn modelId="{F77813C8-DF9A-49A1-BC6E-A4286EC38DB9}" type="presParOf" srcId="{18B24473-75BD-4D7C-B104-87ABAA4A1199}" destId="{D29B4BC9-2609-45E7-B4ED-76A173E785AF}" srcOrd="8" destOrd="0" presId="urn:microsoft.com/office/officeart/2005/8/layout/cycle2"/>
    <dgm:cxn modelId="{97240E08-5C2A-4202-A4BF-AB5AE680C97C}" type="presParOf" srcId="{18B24473-75BD-4D7C-B104-87ABAA4A1199}" destId="{6440D7C2-7657-4521-A13D-79E9D644CB7F}" srcOrd="9" destOrd="0" presId="urn:microsoft.com/office/officeart/2005/8/layout/cycle2"/>
    <dgm:cxn modelId="{FAE024D2-EA01-4FE7-BEFF-A869DA3FD1E8}" type="presParOf" srcId="{6440D7C2-7657-4521-A13D-79E9D644CB7F}" destId="{3EFD57E9-8410-414C-89D6-E8FDC9791D9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3768C-AC42-410C-9C7D-D35B3BCA175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23A5D5-C2DA-4D84-BDD2-5C81923E21B4}">
      <dgm:prSet phldrT="[Текст]"/>
      <dgm:spPr/>
      <dgm:t>
        <a:bodyPr/>
        <a:lstStyle/>
        <a:p>
          <a:r>
            <a:rPr lang="ru-RU" dirty="0"/>
            <a:t>Расходы по обеспечению услугами связи 1,3 </a:t>
          </a:r>
          <a:r>
            <a:rPr lang="ru-RU" dirty="0" err="1"/>
            <a:t>млн.руб</a:t>
          </a:r>
          <a:r>
            <a:rPr lang="ru-RU" dirty="0"/>
            <a:t>.</a:t>
          </a:r>
        </a:p>
      </dgm:t>
    </dgm:pt>
    <dgm:pt modelId="{C351125B-5447-47A9-BD4A-1E49F0810387}" type="parTrans" cxnId="{6B7F57F1-0070-4C46-9261-C62652E9923A}">
      <dgm:prSet/>
      <dgm:spPr/>
      <dgm:t>
        <a:bodyPr/>
        <a:lstStyle/>
        <a:p>
          <a:endParaRPr lang="ru-RU"/>
        </a:p>
      </dgm:t>
    </dgm:pt>
    <dgm:pt modelId="{9BFE19EB-0BE4-47BF-9EC5-6B647106ACEC}" type="sibTrans" cxnId="{6B7F57F1-0070-4C46-9261-C62652E9923A}">
      <dgm:prSet/>
      <dgm:spPr/>
      <dgm:t>
        <a:bodyPr/>
        <a:lstStyle/>
        <a:p>
          <a:endParaRPr lang="ru-RU"/>
        </a:p>
      </dgm:t>
    </dgm:pt>
    <dgm:pt modelId="{B84BC5F6-AE45-4674-A343-D5634EB6B38E}">
      <dgm:prSet phldrT="[Текст]"/>
      <dgm:spPr/>
      <dgm:t>
        <a:bodyPr/>
        <a:lstStyle/>
        <a:p>
          <a:r>
            <a:rPr lang="ru-RU" dirty="0"/>
            <a:t>Расходы по транспорту 3,4 млн.руб.</a:t>
          </a:r>
        </a:p>
      </dgm:t>
    </dgm:pt>
    <dgm:pt modelId="{93CCEF4E-5017-4B52-8BDD-2AD898D1959C}" type="parTrans" cxnId="{6FC2A54A-4156-4926-9D54-BF92853C40E7}">
      <dgm:prSet/>
      <dgm:spPr/>
      <dgm:t>
        <a:bodyPr/>
        <a:lstStyle/>
        <a:p>
          <a:endParaRPr lang="ru-RU"/>
        </a:p>
      </dgm:t>
    </dgm:pt>
    <dgm:pt modelId="{9A6EC098-120A-4ECD-99B0-8550537A96CC}" type="sibTrans" cxnId="{6FC2A54A-4156-4926-9D54-BF92853C40E7}">
      <dgm:prSet/>
      <dgm:spPr/>
      <dgm:t>
        <a:bodyPr/>
        <a:lstStyle/>
        <a:p>
          <a:endParaRPr lang="ru-RU"/>
        </a:p>
      </dgm:t>
    </dgm:pt>
    <dgm:pt modelId="{A62AD23D-61C9-445F-B15B-E728E2FDE1A4}">
      <dgm:prSet phldrT="[Текст]"/>
      <dgm:spPr/>
      <dgm:t>
        <a:bodyPr/>
        <a:lstStyle/>
        <a:p>
          <a:r>
            <a:rPr lang="ru-RU" dirty="0"/>
            <a:t>Мероприятия по фонду устойчивости 3,6 млн.руб.</a:t>
          </a:r>
        </a:p>
        <a:p>
          <a:endParaRPr lang="ru-RU" dirty="0"/>
        </a:p>
      </dgm:t>
    </dgm:pt>
    <dgm:pt modelId="{A054A94D-13DE-4BA0-AC3A-686030589D5F}" type="parTrans" cxnId="{88C02C7C-999C-4134-8EC7-B7A17E31D92E}">
      <dgm:prSet/>
      <dgm:spPr/>
      <dgm:t>
        <a:bodyPr/>
        <a:lstStyle/>
        <a:p>
          <a:endParaRPr lang="ru-RU"/>
        </a:p>
      </dgm:t>
    </dgm:pt>
    <dgm:pt modelId="{B592F393-1A64-4D9B-99FF-B560347EC821}" type="sibTrans" cxnId="{88C02C7C-999C-4134-8EC7-B7A17E31D92E}">
      <dgm:prSet/>
      <dgm:spPr/>
      <dgm:t>
        <a:bodyPr/>
        <a:lstStyle/>
        <a:p>
          <a:endParaRPr lang="ru-RU"/>
        </a:p>
      </dgm:t>
    </dgm:pt>
    <dgm:pt modelId="{1654EBBD-B84F-4F0B-AB1D-46B811849142}">
      <dgm:prSet phldrT="[Текст]"/>
      <dgm:spPr/>
      <dgm:t>
        <a:bodyPr/>
        <a:lstStyle/>
        <a:p>
          <a:r>
            <a:rPr lang="ru-RU" dirty="0"/>
            <a:t>Расходы по подпрограмме «стимулирование жилищного строительства» 5,0 </a:t>
          </a:r>
          <a:r>
            <a:rPr lang="ru-RU" dirty="0" err="1"/>
            <a:t>млн.руб</a:t>
          </a:r>
          <a:r>
            <a:rPr lang="ru-RU" dirty="0"/>
            <a:t>.</a:t>
          </a:r>
        </a:p>
      </dgm:t>
    </dgm:pt>
    <dgm:pt modelId="{506F40DB-D07B-4AD1-9E16-C86FF8729979}" type="parTrans" cxnId="{122C5F4B-2427-42B3-B364-19B3C6287845}">
      <dgm:prSet/>
      <dgm:spPr/>
      <dgm:t>
        <a:bodyPr/>
        <a:lstStyle/>
        <a:p>
          <a:endParaRPr lang="ru-RU"/>
        </a:p>
      </dgm:t>
    </dgm:pt>
    <dgm:pt modelId="{EF3E1E60-4B9A-476C-823B-C894AF8EE42B}" type="sibTrans" cxnId="{122C5F4B-2427-42B3-B364-19B3C6287845}">
      <dgm:prSet/>
      <dgm:spPr/>
      <dgm:t>
        <a:bodyPr/>
        <a:lstStyle/>
        <a:p>
          <a:endParaRPr lang="ru-RU"/>
        </a:p>
      </dgm:t>
    </dgm:pt>
    <dgm:pt modelId="{ED3CE542-2927-445C-8AA5-3EA9D153A385}">
      <dgm:prSet phldrT="[Текст]"/>
      <dgm:spPr/>
      <dgm:t>
        <a:bodyPr/>
        <a:lstStyle/>
        <a:p>
          <a:r>
            <a:rPr lang="ru-RU" dirty="0"/>
            <a:t>Расходы по дорожному хозяйству 19,6 </a:t>
          </a:r>
          <a:r>
            <a:rPr lang="ru-RU" dirty="0" err="1"/>
            <a:t>млн.руб</a:t>
          </a:r>
          <a:r>
            <a:rPr lang="ru-RU" dirty="0"/>
            <a:t>.</a:t>
          </a:r>
        </a:p>
      </dgm:t>
    </dgm:pt>
    <dgm:pt modelId="{5CC3F78F-5C48-4522-A43C-2E73D73A1A39}" type="parTrans" cxnId="{022CCB50-CE3C-4308-9F3B-56230C2D448F}">
      <dgm:prSet/>
      <dgm:spPr/>
      <dgm:t>
        <a:bodyPr/>
        <a:lstStyle/>
        <a:p>
          <a:endParaRPr lang="ru-RU"/>
        </a:p>
      </dgm:t>
    </dgm:pt>
    <dgm:pt modelId="{EE157CE1-03FA-49B2-8FA7-4A405640C31A}" type="sibTrans" cxnId="{022CCB50-CE3C-4308-9F3B-56230C2D448F}">
      <dgm:prSet/>
      <dgm:spPr/>
      <dgm:t>
        <a:bodyPr/>
        <a:lstStyle/>
        <a:p>
          <a:endParaRPr lang="ru-RU"/>
        </a:p>
      </dgm:t>
    </dgm:pt>
    <dgm:pt modelId="{58330125-348C-4173-B73B-4C95AE196463}">
      <dgm:prSet phldrT="[Текст]"/>
      <dgm:spPr/>
      <dgm:t>
        <a:bodyPr/>
        <a:lstStyle/>
        <a:p>
          <a:endParaRPr lang="ru-RU"/>
        </a:p>
      </dgm:t>
    </dgm:pt>
    <dgm:pt modelId="{B2C01091-EC55-4BC1-B29B-36A5B3B38660}" type="parTrans" cxnId="{34E8D000-1FAF-4E88-BF9E-4DAE753C784F}">
      <dgm:prSet/>
      <dgm:spPr/>
      <dgm:t>
        <a:bodyPr/>
        <a:lstStyle/>
        <a:p>
          <a:endParaRPr lang="ru-RU"/>
        </a:p>
      </dgm:t>
    </dgm:pt>
    <dgm:pt modelId="{6861FEE4-8366-4929-BF8F-D30286DA1313}" type="sibTrans" cxnId="{34E8D000-1FAF-4E88-BF9E-4DAE753C784F}">
      <dgm:prSet/>
      <dgm:spPr/>
      <dgm:t>
        <a:bodyPr/>
        <a:lstStyle/>
        <a:p>
          <a:endParaRPr lang="ru-RU"/>
        </a:p>
      </dgm:t>
    </dgm:pt>
    <dgm:pt modelId="{F60EC330-C228-4F6B-BF73-06C968E7DC70}" type="pres">
      <dgm:prSet presAssocID="{1D53768C-AC42-410C-9C7D-D35B3BCA1757}" presName="arrowDiagram" presStyleCnt="0">
        <dgm:presLayoutVars>
          <dgm:chMax val="5"/>
          <dgm:dir/>
          <dgm:resizeHandles val="exact"/>
        </dgm:presLayoutVars>
      </dgm:prSet>
      <dgm:spPr/>
    </dgm:pt>
    <dgm:pt modelId="{889C352C-3091-43FC-BF1D-F9E824208DE3}" type="pres">
      <dgm:prSet presAssocID="{1D53768C-AC42-410C-9C7D-D35B3BCA1757}" presName="arrow" presStyleLbl="bgShp" presStyleIdx="0" presStyleCnt="1"/>
      <dgm:spPr/>
    </dgm:pt>
    <dgm:pt modelId="{C601B49A-12F2-4F00-BAEB-3DAEDC977E8D}" type="pres">
      <dgm:prSet presAssocID="{1D53768C-AC42-410C-9C7D-D35B3BCA1757}" presName="arrowDiagram5" presStyleCnt="0"/>
      <dgm:spPr/>
    </dgm:pt>
    <dgm:pt modelId="{5EAD18C5-F1F5-40AC-AE19-87E75DB3683C}" type="pres">
      <dgm:prSet presAssocID="{1A23A5D5-C2DA-4D84-BDD2-5C81923E21B4}" presName="bullet5a" presStyleLbl="node1" presStyleIdx="0" presStyleCnt="5"/>
      <dgm:spPr/>
    </dgm:pt>
    <dgm:pt modelId="{10E63FD7-0588-41B3-8476-6CA862D5DDCA}" type="pres">
      <dgm:prSet presAssocID="{1A23A5D5-C2DA-4D84-BDD2-5C81923E21B4}" presName="textBox5a" presStyleLbl="revTx" presStyleIdx="0" presStyleCnt="5">
        <dgm:presLayoutVars>
          <dgm:bulletEnabled val="1"/>
        </dgm:presLayoutVars>
      </dgm:prSet>
      <dgm:spPr/>
    </dgm:pt>
    <dgm:pt modelId="{78BFB718-5601-4901-8E74-43D8819E0BC7}" type="pres">
      <dgm:prSet presAssocID="{B84BC5F6-AE45-4674-A343-D5634EB6B38E}" presName="bullet5b" presStyleLbl="node1" presStyleIdx="1" presStyleCnt="5"/>
      <dgm:spPr/>
    </dgm:pt>
    <dgm:pt modelId="{E1509B7B-AC37-4ED6-8E41-0073ECC74EA6}" type="pres">
      <dgm:prSet presAssocID="{B84BC5F6-AE45-4674-A343-D5634EB6B38E}" presName="textBox5b" presStyleLbl="revTx" presStyleIdx="1" presStyleCnt="5">
        <dgm:presLayoutVars>
          <dgm:bulletEnabled val="1"/>
        </dgm:presLayoutVars>
      </dgm:prSet>
      <dgm:spPr/>
    </dgm:pt>
    <dgm:pt modelId="{296A60EF-AAD7-4A5E-B49F-4DAC22ED9EDC}" type="pres">
      <dgm:prSet presAssocID="{A62AD23D-61C9-445F-B15B-E728E2FDE1A4}" presName="bullet5c" presStyleLbl="node1" presStyleIdx="2" presStyleCnt="5" custLinFactNeighborX="10051" custLinFactNeighborY="-5529"/>
      <dgm:spPr/>
    </dgm:pt>
    <dgm:pt modelId="{529AC4EC-8204-4F5C-981B-3D66605B6D1B}" type="pres">
      <dgm:prSet presAssocID="{A62AD23D-61C9-445F-B15B-E728E2FDE1A4}" presName="textBox5c" presStyleLbl="revTx" presStyleIdx="2" presStyleCnt="5">
        <dgm:presLayoutVars>
          <dgm:bulletEnabled val="1"/>
        </dgm:presLayoutVars>
      </dgm:prSet>
      <dgm:spPr/>
    </dgm:pt>
    <dgm:pt modelId="{ED3AAC6D-6D45-4CD3-A14F-78AB24422968}" type="pres">
      <dgm:prSet presAssocID="{1654EBBD-B84F-4F0B-AB1D-46B811849142}" presName="bullet5d" presStyleLbl="node1" presStyleIdx="3" presStyleCnt="5"/>
      <dgm:spPr/>
    </dgm:pt>
    <dgm:pt modelId="{8BB2CDC2-6271-4225-93AC-6F2F688DE416}" type="pres">
      <dgm:prSet presAssocID="{1654EBBD-B84F-4F0B-AB1D-46B811849142}" presName="textBox5d" presStyleLbl="revTx" presStyleIdx="3" presStyleCnt="5">
        <dgm:presLayoutVars>
          <dgm:bulletEnabled val="1"/>
        </dgm:presLayoutVars>
      </dgm:prSet>
      <dgm:spPr/>
    </dgm:pt>
    <dgm:pt modelId="{4D805A69-3C20-4076-9FC1-0849B0FE7AC3}" type="pres">
      <dgm:prSet presAssocID="{ED3CE542-2927-445C-8AA5-3EA9D153A385}" presName="bullet5e" presStyleLbl="node1" presStyleIdx="4" presStyleCnt="5"/>
      <dgm:spPr/>
    </dgm:pt>
    <dgm:pt modelId="{01071B7C-B4A4-4744-B72E-14986B90316C}" type="pres">
      <dgm:prSet presAssocID="{ED3CE542-2927-445C-8AA5-3EA9D153A385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34E8D000-1FAF-4E88-BF9E-4DAE753C784F}" srcId="{1D53768C-AC42-410C-9C7D-D35B3BCA1757}" destId="{58330125-348C-4173-B73B-4C95AE196463}" srcOrd="5" destOrd="0" parTransId="{B2C01091-EC55-4BC1-B29B-36A5B3B38660}" sibTransId="{6861FEE4-8366-4929-BF8F-D30286DA1313}"/>
    <dgm:cxn modelId="{853E4502-E92E-4014-9FC4-364C9CB34BA7}" type="presOf" srcId="{1A23A5D5-C2DA-4D84-BDD2-5C81923E21B4}" destId="{10E63FD7-0588-41B3-8476-6CA862D5DDCA}" srcOrd="0" destOrd="0" presId="urn:microsoft.com/office/officeart/2005/8/layout/arrow2"/>
    <dgm:cxn modelId="{17B4231F-B3D0-4D2E-8CFB-4BD63B0D28DE}" type="presOf" srcId="{1D53768C-AC42-410C-9C7D-D35B3BCA1757}" destId="{F60EC330-C228-4F6B-BF73-06C968E7DC70}" srcOrd="0" destOrd="0" presId="urn:microsoft.com/office/officeart/2005/8/layout/arrow2"/>
    <dgm:cxn modelId="{6FC2A54A-4156-4926-9D54-BF92853C40E7}" srcId="{1D53768C-AC42-410C-9C7D-D35B3BCA1757}" destId="{B84BC5F6-AE45-4674-A343-D5634EB6B38E}" srcOrd="1" destOrd="0" parTransId="{93CCEF4E-5017-4B52-8BDD-2AD898D1959C}" sibTransId="{9A6EC098-120A-4ECD-99B0-8550537A96CC}"/>
    <dgm:cxn modelId="{122C5F4B-2427-42B3-B364-19B3C6287845}" srcId="{1D53768C-AC42-410C-9C7D-D35B3BCA1757}" destId="{1654EBBD-B84F-4F0B-AB1D-46B811849142}" srcOrd="3" destOrd="0" parTransId="{506F40DB-D07B-4AD1-9E16-C86FF8729979}" sibTransId="{EF3E1E60-4B9A-476C-823B-C894AF8EE42B}"/>
    <dgm:cxn modelId="{2D245D4C-D0FC-4CF8-81EF-3C4347E2CD38}" type="presOf" srcId="{B84BC5F6-AE45-4674-A343-D5634EB6B38E}" destId="{E1509B7B-AC37-4ED6-8E41-0073ECC74EA6}" srcOrd="0" destOrd="0" presId="urn:microsoft.com/office/officeart/2005/8/layout/arrow2"/>
    <dgm:cxn modelId="{022CCB50-CE3C-4308-9F3B-56230C2D448F}" srcId="{1D53768C-AC42-410C-9C7D-D35B3BCA1757}" destId="{ED3CE542-2927-445C-8AA5-3EA9D153A385}" srcOrd="4" destOrd="0" parTransId="{5CC3F78F-5C48-4522-A43C-2E73D73A1A39}" sibTransId="{EE157CE1-03FA-49B2-8FA7-4A405640C31A}"/>
    <dgm:cxn modelId="{88C02C7C-999C-4134-8EC7-B7A17E31D92E}" srcId="{1D53768C-AC42-410C-9C7D-D35B3BCA1757}" destId="{A62AD23D-61C9-445F-B15B-E728E2FDE1A4}" srcOrd="2" destOrd="0" parTransId="{A054A94D-13DE-4BA0-AC3A-686030589D5F}" sibTransId="{B592F393-1A64-4D9B-99FF-B560347EC821}"/>
    <dgm:cxn modelId="{695AE0AD-ED82-4216-A03B-75A9C947BE94}" type="presOf" srcId="{ED3CE542-2927-445C-8AA5-3EA9D153A385}" destId="{01071B7C-B4A4-4744-B72E-14986B90316C}" srcOrd="0" destOrd="0" presId="urn:microsoft.com/office/officeart/2005/8/layout/arrow2"/>
    <dgm:cxn modelId="{DDE61FC5-B43D-4170-83F4-E2DB4A5C01BD}" type="presOf" srcId="{1654EBBD-B84F-4F0B-AB1D-46B811849142}" destId="{8BB2CDC2-6271-4225-93AC-6F2F688DE416}" srcOrd="0" destOrd="0" presId="urn:microsoft.com/office/officeart/2005/8/layout/arrow2"/>
    <dgm:cxn modelId="{B0B08FE5-92EB-4472-80E9-D004E92EC7FD}" type="presOf" srcId="{A62AD23D-61C9-445F-B15B-E728E2FDE1A4}" destId="{529AC4EC-8204-4F5C-981B-3D66605B6D1B}" srcOrd="0" destOrd="0" presId="urn:microsoft.com/office/officeart/2005/8/layout/arrow2"/>
    <dgm:cxn modelId="{6B7F57F1-0070-4C46-9261-C62652E9923A}" srcId="{1D53768C-AC42-410C-9C7D-D35B3BCA1757}" destId="{1A23A5D5-C2DA-4D84-BDD2-5C81923E21B4}" srcOrd="0" destOrd="0" parTransId="{C351125B-5447-47A9-BD4A-1E49F0810387}" sibTransId="{9BFE19EB-0BE4-47BF-9EC5-6B647106ACEC}"/>
    <dgm:cxn modelId="{773C3B65-B508-48A5-A8FA-31B942C374DB}" type="presParOf" srcId="{F60EC330-C228-4F6B-BF73-06C968E7DC70}" destId="{889C352C-3091-43FC-BF1D-F9E824208DE3}" srcOrd="0" destOrd="0" presId="urn:microsoft.com/office/officeart/2005/8/layout/arrow2"/>
    <dgm:cxn modelId="{2D2BAAE1-9E08-4EB8-A112-21D879789E50}" type="presParOf" srcId="{F60EC330-C228-4F6B-BF73-06C968E7DC70}" destId="{C601B49A-12F2-4F00-BAEB-3DAEDC977E8D}" srcOrd="1" destOrd="0" presId="urn:microsoft.com/office/officeart/2005/8/layout/arrow2"/>
    <dgm:cxn modelId="{ADA953A4-D299-41BF-8CEE-315908304D42}" type="presParOf" srcId="{C601B49A-12F2-4F00-BAEB-3DAEDC977E8D}" destId="{5EAD18C5-F1F5-40AC-AE19-87E75DB3683C}" srcOrd="0" destOrd="0" presId="urn:microsoft.com/office/officeart/2005/8/layout/arrow2"/>
    <dgm:cxn modelId="{213E33E3-ECC5-47CE-9E9C-009ABF741E62}" type="presParOf" srcId="{C601B49A-12F2-4F00-BAEB-3DAEDC977E8D}" destId="{10E63FD7-0588-41B3-8476-6CA862D5DDCA}" srcOrd="1" destOrd="0" presId="urn:microsoft.com/office/officeart/2005/8/layout/arrow2"/>
    <dgm:cxn modelId="{495EDF88-0B5B-44A2-A198-FDBF05793212}" type="presParOf" srcId="{C601B49A-12F2-4F00-BAEB-3DAEDC977E8D}" destId="{78BFB718-5601-4901-8E74-43D8819E0BC7}" srcOrd="2" destOrd="0" presId="urn:microsoft.com/office/officeart/2005/8/layout/arrow2"/>
    <dgm:cxn modelId="{A90D998C-2AE4-41CE-BF81-F0821464DAEC}" type="presParOf" srcId="{C601B49A-12F2-4F00-BAEB-3DAEDC977E8D}" destId="{E1509B7B-AC37-4ED6-8E41-0073ECC74EA6}" srcOrd="3" destOrd="0" presId="urn:microsoft.com/office/officeart/2005/8/layout/arrow2"/>
    <dgm:cxn modelId="{5349A143-7543-473A-9F24-CB2ACA8144E5}" type="presParOf" srcId="{C601B49A-12F2-4F00-BAEB-3DAEDC977E8D}" destId="{296A60EF-AAD7-4A5E-B49F-4DAC22ED9EDC}" srcOrd="4" destOrd="0" presId="urn:microsoft.com/office/officeart/2005/8/layout/arrow2"/>
    <dgm:cxn modelId="{7B6B40E9-864F-4211-AD52-8E41C066877C}" type="presParOf" srcId="{C601B49A-12F2-4F00-BAEB-3DAEDC977E8D}" destId="{529AC4EC-8204-4F5C-981B-3D66605B6D1B}" srcOrd="5" destOrd="0" presId="urn:microsoft.com/office/officeart/2005/8/layout/arrow2"/>
    <dgm:cxn modelId="{80CFA865-EEA5-4767-AE2C-F7C9943E3B8F}" type="presParOf" srcId="{C601B49A-12F2-4F00-BAEB-3DAEDC977E8D}" destId="{ED3AAC6D-6D45-4CD3-A14F-78AB24422968}" srcOrd="6" destOrd="0" presId="urn:microsoft.com/office/officeart/2005/8/layout/arrow2"/>
    <dgm:cxn modelId="{9D6A5EDD-9FB2-4F5A-AC43-24712A59E05C}" type="presParOf" srcId="{C601B49A-12F2-4F00-BAEB-3DAEDC977E8D}" destId="{8BB2CDC2-6271-4225-93AC-6F2F688DE416}" srcOrd="7" destOrd="0" presId="urn:microsoft.com/office/officeart/2005/8/layout/arrow2"/>
    <dgm:cxn modelId="{C9F587D7-BEF9-49A9-9B44-2BDDD0793E87}" type="presParOf" srcId="{C601B49A-12F2-4F00-BAEB-3DAEDC977E8D}" destId="{4D805A69-3C20-4076-9FC1-0849B0FE7AC3}" srcOrd="8" destOrd="0" presId="urn:microsoft.com/office/officeart/2005/8/layout/arrow2"/>
    <dgm:cxn modelId="{942DB3E7-D950-4FD1-964A-DC4EB57F1B7B}" type="presParOf" srcId="{C601B49A-12F2-4F00-BAEB-3DAEDC977E8D}" destId="{01071B7C-B4A4-4744-B72E-14986B90316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E846D-DF85-4E6C-8AF9-0329563CA3F8}">
      <dsp:nvSpPr>
        <dsp:cNvPr id="0" name=""/>
        <dsp:cNvSpPr/>
      </dsp:nvSpPr>
      <dsp:spPr>
        <a:xfrm>
          <a:off x="2670386" y="-265643"/>
          <a:ext cx="1898226" cy="2272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Ремонт водонапорных башен в д. </a:t>
          </a:r>
          <a:r>
            <a:rPr lang="ru-RU" sz="1200" kern="1200" dirty="0" err="1"/>
            <a:t>Марьясово</a:t>
          </a:r>
          <a:r>
            <a:rPr lang="ru-RU" sz="1200" kern="1200" dirty="0"/>
            <a:t> -1,8 млн. </a:t>
          </a:r>
          <a:r>
            <a:rPr lang="ru-RU" sz="1200" kern="1200" dirty="0" err="1"/>
            <a:t>руб</a:t>
          </a:r>
          <a:r>
            <a:rPr lang="ru-RU" sz="1200" kern="1200" dirty="0"/>
            <a:t>, п. Могучий – 2,5 млн. руб., блок механической очистки для КНС 6,8 млн. руб.</a:t>
          </a:r>
        </a:p>
      </dsp:txBody>
      <dsp:txXfrm>
        <a:off x="2948375" y="67198"/>
        <a:ext cx="1342248" cy="1607098"/>
      </dsp:txXfrm>
    </dsp:sp>
    <dsp:sp modelId="{ED504EE4-FA00-4B7D-8D0B-0F6F74712F18}">
      <dsp:nvSpPr>
        <dsp:cNvPr id="0" name=""/>
        <dsp:cNvSpPr/>
      </dsp:nvSpPr>
      <dsp:spPr>
        <a:xfrm rot="2160000">
          <a:off x="4502814" y="1356961"/>
          <a:ext cx="299191" cy="528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4511385" y="1436277"/>
        <a:ext cx="209434" cy="317087"/>
      </dsp:txXfrm>
    </dsp:sp>
    <dsp:sp modelId="{5F379587-EA00-4641-80C8-F75F179B30E2}">
      <dsp:nvSpPr>
        <dsp:cNvPr id="0" name=""/>
        <dsp:cNvSpPr/>
      </dsp:nvSpPr>
      <dsp:spPr>
        <a:xfrm>
          <a:off x="4738084" y="1469347"/>
          <a:ext cx="1565857" cy="156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Устранение предписаний надзорных органов 2,5 млн. </a:t>
          </a:r>
          <a:r>
            <a:rPr lang="ru-RU" sz="1200" kern="1200" dirty="0" err="1"/>
            <a:t>руб</a:t>
          </a:r>
          <a:endParaRPr lang="ru-RU" sz="1200" kern="1200" dirty="0"/>
        </a:p>
      </dsp:txBody>
      <dsp:txXfrm>
        <a:off x="4967398" y="1698661"/>
        <a:ext cx="1107229" cy="1107229"/>
      </dsp:txXfrm>
    </dsp:sp>
    <dsp:sp modelId="{03AEE573-6932-471C-873D-49101332C2C1}">
      <dsp:nvSpPr>
        <dsp:cNvPr id="0" name=""/>
        <dsp:cNvSpPr/>
      </dsp:nvSpPr>
      <dsp:spPr>
        <a:xfrm rot="6480000">
          <a:off x="5034669" y="3004382"/>
          <a:ext cx="312228" cy="528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10800000">
        <a:off x="5095976" y="3065535"/>
        <a:ext cx="218560" cy="317087"/>
      </dsp:txXfrm>
    </dsp:sp>
    <dsp:sp modelId="{6C955D1B-C6A4-427A-999F-3DEE7D8C4D8B}">
      <dsp:nvSpPr>
        <dsp:cNvPr id="0" name=""/>
        <dsp:cNvSpPr/>
      </dsp:nvSpPr>
      <dsp:spPr>
        <a:xfrm rot="157595">
          <a:off x="3614207" y="3525059"/>
          <a:ext cx="2360984" cy="19251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Обновление МТБ для реализации основных и дополнительных  образовательных  программ цифрового и гуманитарного профилей  -4 млн.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3959965" y="3806992"/>
        <a:ext cx="1669468" cy="1361293"/>
      </dsp:txXfrm>
    </dsp:sp>
    <dsp:sp modelId="{000793CC-0BC3-4B4E-8ACC-F3D13843CA1F}">
      <dsp:nvSpPr>
        <dsp:cNvPr id="0" name=""/>
        <dsp:cNvSpPr/>
      </dsp:nvSpPr>
      <dsp:spPr>
        <a:xfrm rot="10800000">
          <a:off x="3323973" y="4223401"/>
          <a:ext cx="205098" cy="528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10800000">
        <a:off x="3385502" y="4329096"/>
        <a:ext cx="143569" cy="317087"/>
      </dsp:txXfrm>
    </dsp:sp>
    <dsp:sp modelId="{735C0AF6-7B98-43DD-B4DB-0DCC2F3741A4}">
      <dsp:nvSpPr>
        <dsp:cNvPr id="0" name=""/>
        <dsp:cNvSpPr/>
      </dsp:nvSpPr>
      <dsp:spPr>
        <a:xfrm>
          <a:off x="1661371" y="3704710"/>
          <a:ext cx="1565857" cy="156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Ремонт крыши Ровненской СОШ 5,7 млн. руб., ремонт внутренних помещений ДШИ -0,7 млн. руб.</a:t>
          </a:r>
        </a:p>
      </dsp:txBody>
      <dsp:txXfrm>
        <a:off x="1890685" y="3934024"/>
        <a:ext cx="1107229" cy="1107229"/>
      </dsp:txXfrm>
    </dsp:sp>
    <dsp:sp modelId="{277A91B1-F44A-43DF-9F8F-098E2BEF82DD}">
      <dsp:nvSpPr>
        <dsp:cNvPr id="0" name=""/>
        <dsp:cNvSpPr/>
      </dsp:nvSpPr>
      <dsp:spPr>
        <a:xfrm rot="14863122">
          <a:off x="1813927" y="3165485"/>
          <a:ext cx="393786" cy="528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10800000">
        <a:off x="1895391" y="3325838"/>
        <a:ext cx="275650" cy="317087"/>
      </dsp:txXfrm>
    </dsp:sp>
    <dsp:sp modelId="{D29B4BC9-2609-45E7-B4ED-76A173E785AF}">
      <dsp:nvSpPr>
        <dsp:cNvPr id="0" name=""/>
        <dsp:cNvSpPr/>
      </dsp:nvSpPr>
      <dsp:spPr>
        <a:xfrm>
          <a:off x="785960" y="1568253"/>
          <a:ext cx="1565857" cy="1565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Ремонт спортивного зала </a:t>
          </a:r>
          <a:r>
            <a:rPr lang="ru-RU" sz="1200" kern="1200" dirty="0" err="1"/>
            <a:t>Тюльковской</a:t>
          </a:r>
          <a:r>
            <a:rPr lang="ru-RU" sz="1200" kern="1200" dirty="0"/>
            <a:t> СОШ 1,9 млн.руб.</a:t>
          </a:r>
        </a:p>
      </dsp:txBody>
      <dsp:txXfrm>
        <a:off x="1015274" y="1797567"/>
        <a:ext cx="1107229" cy="1107229"/>
      </dsp:txXfrm>
    </dsp:sp>
    <dsp:sp modelId="{6440D7C2-7657-4521-A13D-79E9D644CB7F}">
      <dsp:nvSpPr>
        <dsp:cNvPr id="0" name=""/>
        <dsp:cNvSpPr/>
      </dsp:nvSpPr>
      <dsp:spPr>
        <a:xfrm rot="8805829">
          <a:off x="2308517" y="1353214"/>
          <a:ext cx="375258" cy="657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2411886" y="1453777"/>
        <a:ext cx="262681" cy="394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C352C-3091-43FC-BF1D-F9E824208DE3}">
      <dsp:nvSpPr>
        <dsp:cNvPr id="0" name=""/>
        <dsp:cNvSpPr/>
      </dsp:nvSpPr>
      <dsp:spPr>
        <a:xfrm>
          <a:off x="0" y="39891"/>
          <a:ext cx="7706816" cy="481676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D18C5-F1F5-40AC-AE19-87E75DB3683C}">
      <dsp:nvSpPr>
        <dsp:cNvPr id="0" name=""/>
        <dsp:cNvSpPr/>
      </dsp:nvSpPr>
      <dsp:spPr>
        <a:xfrm>
          <a:off x="759121" y="3621634"/>
          <a:ext cx="177256" cy="17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63FD7-0588-41B3-8476-6CA862D5DDCA}">
      <dsp:nvSpPr>
        <dsp:cNvPr id="0" name=""/>
        <dsp:cNvSpPr/>
      </dsp:nvSpPr>
      <dsp:spPr>
        <a:xfrm>
          <a:off x="847749" y="3710263"/>
          <a:ext cx="1009592" cy="114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25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Расходы по обеспечению услугами связи 1,3 </a:t>
          </a:r>
          <a:r>
            <a:rPr lang="ru-RU" sz="1100" kern="1200" dirty="0" err="1"/>
            <a:t>млн.руб</a:t>
          </a:r>
          <a:r>
            <a:rPr lang="ru-RU" sz="1100" kern="1200" dirty="0"/>
            <a:t>.</a:t>
          </a:r>
        </a:p>
      </dsp:txBody>
      <dsp:txXfrm>
        <a:off x="847749" y="3710263"/>
        <a:ext cx="1009592" cy="1146388"/>
      </dsp:txXfrm>
    </dsp:sp>
    <dsp:sp modelId="{78BFB718-5601-4901-8E74-43D8819E0BC7}">
      <dsp:nvSpPr>
        <dsp:cNvPr id="0" name=""/>
        <dsp:cNvSpPr/>
      </dsp:nvSpPr>
      <dsp:spPr>
        <a:xfrm>
          <a:off x="1718619" y="2699706"/>
          <a:ext cx="277445" cy="277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09B7B-AC37-4ED6-8E41-0073ECC74EA6}">
      <dsp:nvSpPr>
        <dsp:cNvPr id="0" name=""/>
        <dsp:cNvSpPr/>
      </dsp:nvSpPr>
      <dsp:spPr>
        <a:xfrm>
          <a:off x="1857342" y="2838429"/>
          <a:ext cx="1279331" cy="2018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013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Расходы по транспорту 3,4 млн.руб.</a:t>
          </a:r>
        </a:p>
      </dsp:txBody>
      <dsp:txXfrm>
        <a:off x="1857342" y="2838429"/>
        <a:ext cx="1279331" cy="2018222"/>
      </dsp:txXfrm>
    </dsp:sp>
    <dsp:sp modelId="{296A60EF-AAD7-4A5E-B49F-4DAC22ED9EDC}">
      <dsp:nvSpPr>
        <dsp:cNvPr id="0" name=""/>
        <dsp:cNvSpPr/>
      </dsp:nvSpPr>
      <dsp:spPr>
        <a:xfrm>
          <a:off x="2988891" y="1944216"/>
          <a:ext cx="369927" cy="369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AC4EC-8204-4F5C-981B-3D66605B6D1B}">
      <dsp:nvSpPr>
        <dsp:cNvPr id="0" name=""/>
        <dsp:cNvSpPr/>
      </dsp:nvSpPr>
      <dsp:spPr>
        <a:xfrm>
          <a:off x="3136674" y="2149632"/>
          <a:ext cx="1487415" cy="2707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017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Мероприятия по фонду устойчивости 3,6 млн.руб.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/>
        </a:p>
      </dsp:txBody>
      <dsp:txXfrm>
        <a:off x="3136674" y="2149632"/>
        <a:ext cx="1487415" cy="2707019"/>
      </dsp:txXfrm>
    </dsp:sp>
    <dsp:sp modelId="{ED3AAC6D-6D45-4CD3-A14F-78AB24422968}">
      <dsp:nvSpPr>
        <dsp:cNvPr id="0" name=""/>
        <dsp:cNvSpPr/>
      </dsp:nvSpPr>
      <dsp:spPr>
        <a:xfrm>
          <a:off x="4385178" y="1390511"/>
          <a:ext cx="477822" cy="4778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2CDC2-6271-4225-93AC-6F2F688DE416}">
      <dsp:nvSpPr>
        <dsp:cNvPr id="0" name=""/>
        <dsp:cNvSpPr/>
      </dsp:nvSpPr>
      <dsp:spPr>
        <a:xfrm>
          <a:off x="4624089" y="1629422"/>
          <a:ext cx="1541363" cy="3227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188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Расходы по подпрограмме «стимулирование жилищного строительства» 5,0 </a:t>
          </a:r>
          <a:r>
            <a:rPr lang="ru-RU" sz="1100" kern="1200" dirty="0" err="1"/>
            <a:t>млн.руб</a:t>
          </a:r>
          <a:r>
            <a:rPr lang="ru-RU" sz="1100" kern="1200" dirty="0"/>
            <a:t>.</a:t>
          </a:r>
        </a:p>
      </dsp:txBody>
      <dsp:txXfrm>
        <a:off x="4624089" y="1629422"/>
        <a:ext cx="1541363" cy="3227229"/>
      </dsp:txXfrm>
    </dsp:sp>
    <dsp:sp modelId="{4D805A69-3C20-4076-9FC1-0849B0FE7AC3}">
      <dsp:nvSpPr>
        <dsp:cNvPr id="0" name=""/>
        <dsp:cNvSpPr/>
      </dsp:nvSpPr>
      <dsp:spPr>
        <a:xfrm>
          <a:off x="5861033" y="1007097"/>
          <a:ext cx="608838" cy="608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71B7C-B4A4-4744-B72E-14986B90316C}">
      <dsp:nvSpPr>
        <dsp:cNvPr id="0" name=""/>
        <dsp:cNvSpPr/>
      </dsp:nvSpPr>
      <dsp:spPr>
        <a:xfrm>
          <a:off x="6165452" y="1311516"/>
          <a:ext cx="1541363" cy="3545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611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Расходы по дорожному хозяйству 19,6 </a:t>
          </a:r>
          <a:r>
            <a:rPr lang="ru-RU" sz="1100" kern="1200" dirty="0" err="1"/>
            <a:t>млн.руб</a:t>
          </a:r>
          <a:r>
            <a:rPr lang="ru-RU" sz="1100" kern="1200" dirty="0"/>
            <a:t>.</a:t>
          </a:r>
        </a:p>
      </dsp:txBody>
      <dsp:txXfrm>
        <a:off x="6165452" y="1311516"/>
        <a:ext cx="1541363" cy="3545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70FC-479E-45A7-8B7E-363497F92298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32F-6FFF-44A0-BC10-543BD42B6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5B32F-6FFF-44A0-BC10-543BD42B6B1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52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3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2986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059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383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3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34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2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34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2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17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1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0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86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43EE-4014-44D1-A821-DDB982DCBD41}" type="datetimeFigureOut">
              <a:rPr lang="ru-RU" smtClean="0"/>
              <a:pPr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824A46-F98E-48A6-A748-F43F4AC47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25658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Исполнение бюджета </a:t>
            </a:r>
            <a:r>
              <a:rPr lang="ru-RU" dirty="0" err="1"/>
              <a:t>Балахтинского</a:t>
            </a:r>
            <a:r>
              <a:rPr lang="ru-RU" dirty="0"/>
              <a:t> района за 2021 год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Расходная часть бюджета</a:t>
            </a:r>
            <a:br>
              <a:rPr lang="ru-RU" dirty="0"/>
            </a:br>
            <a:r>
              <a:rPr lang="ru-RU" dirty="0"/>
              <a:t>млн. руб.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1407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Муниципальные программы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696632"/>
              </p:ext>
            </p:extLst>
          </p:nvPr>
        </p:nvGraphicFramePr>
        <p:xfrm>
          <a:off x="323529" y="764704"/>
          <a:ext cx="8496943" cy="6545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7792">
                <a:tc>
                  <a:txBody>
                    <a:bodyPr/>
                    <a:lstStyle/>
                    <a:p>
                      <a:r>
                        <a:rPr lang="ru-RU" sz="1200" dirty="0"/>
                        <a:t>Наименование муниципальной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План, млн.руб.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Факт, млн.руб.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%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Развитие образования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раойна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667,7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653,0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Развитие культуры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142,2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141,8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Управление</a:t>
                      </a:r>
                      <a:r>
                        <a:rPr lang="ru-RU" sz="1200" baseline="0" dirty="0"/>
                        <a:t> муниципальными финансами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Создание условий для предоставления транспортных услуг и услуг связи на территории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r>
                        <a:rPr lang="ru-RU" sz="1200" dirty="0"/>
                        <a:t>Укрепление общественного здоровья на территории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района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r>
                        <a:rPr lang="ru-RU" sz="1200" dirty="0"/>
                        <a:t>Реформирование и модернизация ЖКХ и повышение энергетической эффективности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88,6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r>
                        <a:rPr lang="ru-RU" sz="1200" dirty="0"/>
                        <a:t>Создание условий для обеспечения доступным и комфортным жильем граждан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района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Молодежь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района в </a:t>
                      </a:r>
                      <a:r>
                        <a:rPr lang="en-US" sz="1200" dirty="0"/>
                        <a:t>XXI</a:t>
                      </a:r>
                      <a:r>
                        <a:rPr lang="ru-RU" sz="1200" dirty="0"/>
                        <a:t>веке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8603">
                <a:tc>
                  <a:txBody>
                    <a:bodyPr/>
                    <a:lstStyle/>
                    <a:p>
                      <a:r>
                        <a:rPr lang="ru-RU" sz="1200" dirty="0"/>
                        <a:t>Развитие сельского хозяйства и регулирование рынков сельскохозяйственной</a:t>
                      </a:r>
                      <a:r>
                        <a:rPr lang="ru-RU" sz="1200" baseline="0" dirty="0"/>
                        <a:t> продукции, сырья и продовольствия в </a:t>
                      </a:r>
                      <a:r>
                        <a:rPr lang="ru-RU" sz="1200" baseline="0" dirty="0" err="1"/>
                        <a:t>Балахтинском</a:t>
                      </a:r>
                      <a:r>
                        <a:rPr lang="ru-RU" sz="1200" baseline="0" dirty="0"/>
                        <a:t> районе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394">
                <a:tc>
                  <a:txBody>
                    <a:bodyPr/>
                    <a:lstStyle/>
                    <a:p>
                      <a:r>
                        <a:rPr lang="ru-RU" sz="1200" dirty="0"/>
                        <a:t>Управление</a:t>
                      </a:r>
                      <a:r>
                        <a:rPr lang="ru-RU" sz="1200" baseline="0" dirty="0"/>
                        <a:t> муниципальной собственностью </a:t>
                      </a:r>
                      <a:r>
                        <a:rPr lang="ru-RU" sz="1200" baseline="0" dirty="0" err="1"/>
                        <a:t>Балахтинского</a:t>
                      </a:r>
                      <a:r>
                        <a:rPr lang="ru-RU" sz="1200" baseline="0" dirty="0"/>
                        <a:t> района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96,1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r>
                        <a:rPr lang="ru-RU" sz="1200" dirty="0"/>
                        <a:t>Профилактика правонарушений, терроризма и экстремизма на территории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baseline="0" dirty="0"/>
                        <a:t> района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250">
                <a:tc>
                  <a:txBody>
                    <a:bodyPr/>
                    <a:lstStyle/>
                    <a:p>
                      <a:r>
                        <a:rPr lang="ru-RU" sz="1200" dirty="0"/>
                        <a:t>Вместе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r>
                        <a:rPr lang="ru-RU" sz="1200" dirty="0"/>
                        <a:t>Поддержка и развитие субъектов малого и среднего предпринимательства</a:t>
                      </a:r>
                      <a:r>
                        <a:rPr lang="ru-RU" sz="1200" baseline="0" dirty="0"/>
                        <a:t> в </a:t>
                      </a:r>
                      <a:r>
                        <a:rPr lang="ru-RU" sz="1200" baseline="0" dirty="0" err="1"/>
                        <a:t>Балахтинском</a:t>
                      </a:r>
                      <a:r>
                        <a:rPr lang="ru-RU" sz="1200" baseline="0" dirty="0"/>
                        <a:t> районе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9125">
                <a:tc>
                  <a:txBody>
                    <a:bodyPr/>
                    <a:lstStyle/>
                    <a:p>
                      <a:r>
                        <a:rPr lang="ru-RU" sz="1200" dirty="0"/>
                        <a:t>Защита населения и территории </a:t>
                      </a:r>
                      <a:r>
                        <a:rPr lang="ru-RU" sz="1200" dirty="0" err="1"/>
                        <a:t>Балахтинского</a:t>
                      </a:r>
                      <a:r>
                        <a:rPr lang="ru-RU" sz="1200" dirty="0"/>
                        <a:t> района от чрезвычайных ситуаций природного и техногенного характера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342323"/>
                  </a:ext>
                </a:extLst>
              </a:tr>
              <a:tr h="592428">
                <a:tc>
                  <a:txBody>
                    <a:bodyPr/>
                    <a:lstStyle/>
                    <a:p>
                      <a:r>
                        <a:rPr lang="ru-RU" sz="1200" dirty="0"/>
                        <a:t>Мы-Вместе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0515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Структура расходов бюджета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673372"/>
              </p:ext>
            </p:extLst>
          </p:nvPr>
        </p:nvGraphicFramePr>
        <p:xfrm>
          <a:off x="1187624" y="1402407"/>
          <a:ext cx="6348413" cy="4053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22413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Участие в краевых программах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546433"/>
              </p:ext>
            </p:extLst>
          </p:nvPr>
        </p:nvGraphicFramePr>
        <p:xfrm>
          <a:off x="467544" y="1412776"/>
          <a:ext cx="7239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Овал 6"/>
          <p:cNvSpPr/>
          <p:nvPr/>
        </p:nvSpPr>
        <p:spPr>
          <a:xfrm>
            <a:off x="5951828" y="548680"/>
            <a:ext cx="2436596" cy="2315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Плоскостное сооружение в с. Ровное 3,0 млн. руб., Беговая дорожка в п. Чистое Поле 5 млн. руб.</a:t>
            </a:r>
          </a:p>
        </p:txBody>
      </p:sp>
      <p:sp>
        <p:nvSpPr>
          <p:cNvPr id="8" name="Стрелка вправо 7"/>
          <p:cNvSpPr/>
          <p:nvPr/>
        </p:nvSpPr>
        <p:spPr>
          <a:xfrm rot="774605">
            <a:off x="4974685" y="1724259"/>
            <a:ext cx="9093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4749169">
            <a:off x="2284827" y="1543882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23528" y="1124744"/>
            <a:ext cx="1712911" cy="1738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Обеспечение развития и укрепление МТБ домов культуры 1,4 млн. руб.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D42710-BF3F-4F48-8017-3F365552D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76672"/>
            <a:ext cx="8210873" cy="10836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Иной МБТ за содействие развитию налогового потенциала,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338608-7CD6-4B43-876A-7ADB03F84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6986737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55FA8AA-D1B2-4A33-8756-673FFD5F7C3F}"/>
              </a:ext>
            </a:extLst>
          </p:cNvPr>
          <p:cNvSpPr/>
          <p:nvPr/>
        </p:nvSpPr>
        <p:spPr>
          <a:xfrm>
            <a:off x="827584" y="2996952"/>
            <a:ext cx="2160240" cy="3044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Большесырский</a:t>
            </a:r>
            <a:r>
              <a:rPr lang="ru-RU" dirty="0"/>
              <a:t> с/с 10,6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Грузенский</a:t>
            </a:r>
            <a:r>
              <a:rPr lang="ru-RU" dirty="0"/>
              <a:t> с/с 9,5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Еловский</a:t>
            </a:r>
            <a:r>
              <a:rPr lang="ru-RU" dirty="0"/>
              <a:t> с/с 48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Красненский</a:t>
            </a:r>
            <a:r>
              <a:rPr lang="ru-RU" dirty="0"/>
              <a:t> с/с 28,3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Огурский</a:t>
            </a:r>
            <a:r>
              <a:rPr lang="ru-RU" dirty="0"/>
              <a:t> с/с 22,7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BD73198-B691-4CB2-9BAF-2785480771D3}"/>
              </a:ext>
            </a:extLst>
          </p:cNvPr>
          <p:cNvSpPr/>
          <p:nvPr/>
        </p:nvSpPr>
        <p:spPr>
          <a:xfrm>
            <a:off x="3113181" y="2914833"/>
            <a:ext cx="2160240" cy="3502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Приморский с/с 408,6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Ровненский с/с 41,7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Тюльковский</a:t>
            </a:r>
            <a:r>
              <a:rPr lang="ru-RU" dirty="0"/>
              <a:t> с/с 429,8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Черемушкинский с/с 12,9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Чистопольский</a:t>
            </a:r>
            <a:r>
              <a:rPr lang="ru-RU" dirty="0"/>
              <a:t> с/с 806,2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Поселок Балахта -306,9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42452434-A033-4E54-85A5-9AA14D7EED8D}"/>
              </a:ext>
            </a:extLst>
          </p:cNvPr>
          <p:cNvSpPr/>
          <p:nvPr/>
        </p:nvSpPr>
        <p:spPr>
          <a:xfrm>
            <a:off x="6455990" y="2474726"/>
            <a:ext cx="2664296" cy="206049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Приобретение оборудования для организации летнего отдыха</a:t>
            </a:r>
          </a:p>
        </p:txBody>
      </p:sp>
      <p:sp>
        <p:nvSpPr>
          <p:cNvPr id="11" name="Пятиугольник 10">
            <a:extLst>
              <a:ext uri="{FF2B5EF4-FFF2-40B4-BE49-F238E27FC236}">
                <a16:creationId xmlns:a16="http://schemas.microsoft.com/office/drawing/2014/main" id="{32C46914-1E8A-4AEC-8C38-53718D2F2A16}"/>
              </a:ext>
            </a:extLst>
          </p:cNvPr>
          <p:cNvSpPr/>
          <p:nvPr/>
        </p:nvSpPr>
        <p:spPr>
          <a:xfrm>
            <a:off x="5379308" y="4535225"/>
            <a:ext cx="2808312" cy="1988491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Приобретение краски в образовательные учреждения</a:t>
            </a:r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86B3E08C-CE3D-416C-B913-E8289DEC2A5A}"/>
              </a:ext>
            </a:extLst>
          </p:cNvPr>
          <p:cNvSpPr/>
          <p:nvPr/>
        </p:nvSpPr>
        <p:spPr>
          <a:xfrm>
            <a:off x="827583" y="1560326"/>
            <a:ext cx="7221421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4,2 млн руб.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AFCD97EA-7560-4E33-8F68-5D176A2F5DB2}"/>
              </a:ext>
            </a:extLst>
          </p:cNvPr>
          <p:cNvSpPr/>
          <p:nvPr/>
        </p:nvSpPr>
        <p:spPr>
          <a:xfrm>
            <a:off x="1412761" y="2422448"/>
            <a:ext cx="484632" cy="430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A3046FAD-F830-4DB7-A137-E384EFC0C013}"/>
              </a:ext>
            </a:extLst>
          </p:cNvPr>
          <p:cNvSpPr/>
          <p:nvPr/>
        </p:nvSpPr>
        <p:spPr>
          <a:xfrm>
            <a:off x="3851920" y="2474726"/>
            <a:ext cx="484632" cy="430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FA03B035-EAEB-4B84-8410-FFD4A5A941A2}"/>
              </a:ext>
            </a:extLst>
          </p:cNvPr>
          <p:cNvSpPr/>
          <p:nvPr/>
        </p:nvSpPr>
        <p:spPr>
          <a:xfrm>
            <a:off x="5430016" y="2474726"/>
            <a:ext cx="484632" cy="2610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изогнутая вверх 15">
            <a:extLst>
              <a:ext uri="{FF2B5EF4-FFF2-40B4-BE49-F238E27FC236}">
                <a16:creationId xmlns:a16="http://schemas.microsoft.com/office/drawing/2014/main" id="{8DF18DBD-991D-4BFC-AEAB-DE72D3F4B62C}"/>
              </a:ext>
            </a:extLst>
          </p:cNvPr>
          <p:cNvSpPr/>
          <p:nvPr/>
        </p:nvSpPr>
        <p:spPr>
          <a:xfrm rot="5400000">
            <a:off x="5901650" y="2659532"/>
            <a:ext cx="850392" cy="484633"/>
          </a:xfrm>
          <a:prstGeom prst="bentUpArrow">
            <a:avLst>
              <a:gd name="adj1" fmla="val 25000"/>
              <a:gd name="adj2" fmla="val 2372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677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46ABE-D627-4E93-B2FE-FA7FD81CA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84848"/>
            <a:ext cx="7346777" cy="11369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Участие поселений в краевых программах, млн.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96AB14-9416-4B1F-8C22-3D7EDE3A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8066857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везда: 6 точек 3">
            <a:extLst>
              <a:ext uri="{FF2B5EF4-FFF2-40B4-BE49-F238E27FC236}">
                <a16:creationId xmlns:a16="http://schemas.microsoft.com/office/drawing/2014/main" id="{31BEF265-A4B3-4749-8131-9E679291A355}"/>
              </a:ext>
            </a:extLst>
          </p:cNvPr>
          <p:cNvSpPr/>
          <p:nvPr/>
        </p:nvSpPr>
        <p:spPr>
          <a:xfrm>
            <a:off x="609599" y="1628800"/>
            <a:ext cx="2594249" cy="228255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Благоустройство сельских территорий, 4,2 млн. руб.</a:t>
            </a:r>
          </a:p>
        </p:txBody>
      </p:sp>
      <p:sp>
        <p:nvSpPr>
          <p:cNvPr id="5" name="Табличка 4">
            <a:extLst>
              <a:ext uri="{FF2B5EF4-FFF2-40B4-BE49-F238E27FC236}">
                <a16:creationId xmlns:a16="http://schemas.microsoft.com/office/drawing/2014/main" id="{E2495FFE-C3AE-4824-8DA4-A44B603F8851}"/>
              </a:ext>
            </a:extLst>
          </p:cNvPr>
          <p:cNvSpPr/>
          <p:nvPr/>
        </p:nvSpPr>
        <p:spPr>
          <a:xfrm>
            <a:off x="3419872" y="1834072"/>
            <a:ext cx="1994520" cy="1810951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Проект поддержки местных инициатив 10,5 млн. руб.</a:t>
            </a:r>
          </a:p>
        </p:txBody>
      </p:sp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id="{D4164692-D444-4A14-BFE8-B5856E76D4C7}"/>
              </a:ext>
            </a:extLst>
          </p:cNvPr>
          <p:cNvSpPr/>
          <p:nvPr/>
        </p:nvSpPr>
        <p:spPr>
          <a:xfrm>
            <a:off x="5630416" y="1628800"/>
            <a:ext cx="2684038" cy="207761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Формирование современной городской (сельской) среды 4,6 млн. руб.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518E44D9-ACA3-4526-B4A6-B648A1D84165}"/>
              </a:ext>
            </a:extLst>
          </p:cNvPr>
          <p:cNvSpPr/>
          <p:nvPr/>
        </p:nvSpPr>
        <p:spPr>
          <a:xfrm>
            <a:off x="251519" y="4005065"/>
            <a:ext cx="2880319" cy="224333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Изготовлена ПСД на благоустройство ул. Сурикова 1,2 млн. руб.</a:t>
            </a:r>
          </a:p>
        </p:txBody>
      </p:sp>
      <p:sp>
        <p:nvSpPr>
          <p:cNvPr id="10" name="Трапеция 9">
            <a:extLst>
              <a:ext uri="{FF2B5EF4-FFF2-40B4-BE49-F238E27FC236}">
                <a16:creationId xmlns:a16="http://schemas.microsoft.com/office/drawing/2014/main" id="{FBC4B838-8BDB-46E5-AD67-B6601B32B7E4}"/>
              </a:ext>
            </a:extLst>
          </p:cNvPr>
          <p:cNvSpPr/>
          <p:nvPr/>
        </p:nvSpPr>
        <p:spPr>
          <a:xfrm>
            <a:off x="3203848" y="3789040"/>
            <a:ext cx="2210544" cy="245936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Ремонт дорог 51,4 млн. руб., БДД – 1,2 млн. руб. </a:t>
            </a:r>
          </a:p>
        </p:txBody>
      </p:sp>
      <p:sp>
        <p:nvSpPr>
          <p:cNvPr id="12" name="Шестиугольник 11">
            <a:extLst>
              <a:ext uri="{FF2B5EF4-FFF2-40B4-BE49-F238E27FC236}">
                <a16:creationId xmlns:a16="http://schemas.microsoft.com/office/drawing/2014/main" id="{E4997FF2-152A-4FF1-AE3B-6AEE4754A6D2}"/>
              </a:ext>
            </a:extLst>
          </p:cNvPr>
          <p:cNvSpPr/>
          <p:nvPr/>
        </p:nvSpPr>
        <p:spPr>
          <a:xfrm>
            <a:off x="5556446" y="3911351"/>
            <a:ext cx="3192018" cy="266180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«Жители за чистоту и благоустройство!» 2,3 млн руб.</a:t>
            </a:r>
          </a:p>
          <a:p>
            <a:pPr algn="ctr"/>
            <a:r>
              <a:rPr lang="ru-RU" dirty="0"/>
              <a:t>«Инициатива жителей – эффективность в работе!» 0,7 млн. руб.</a:t>
            </a:r>
          </a:p>
          <a:p>
            <a:pPr algn="ctr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6536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Увеличение расходов по сравнению с 2020 годом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050848"/>
              </p:ext>
            </p:extLst>
          </p:nvPr>
        </p:nvGraphicFramePr>
        <p:xfrm>
          <a:off x="609600" y="1772816"/>
          <a:ext cx="770681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7CEEA-8FA1-4F6C-93CB-57CDB0259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04664"/>
            <a:ext cx="6347713" cy="1320800"/>
          </a:xfrm>
        </p:spPr>
        <p:txBody>
          <a:bodyPr/>
          <a:lstStyle/>
          <a:p>
            <a:r>
              <a:rPr lang="ru-RU" dirty="0"/>
              <a:t>Уменьшение расходов по сравнению с 2020 годом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CED693-692C-44C5-A6A4-C7F961BB27E5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downArrow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CEB3F34-1DC8-45AF-87D6-65B245F87689}"/>
              </a:ext>
            </a:extLst>
          </p:cNvPr>
          <p:cNvSpPr/>
          <p:nvPr/>
        </p:nvSpPr>
        <p:spPr>
          <a:xfrm>
            <a:off x="609599" y="1967178"/>
            <a:ext cx="6347713" cy="42675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Благоустройство 44,6 млн .руб.</a:t>
            </a:r>
          </a:p>
          <a:p>
            <a:pPr algn="ctr"/>
            <a:r>
              <a:rPr lang="ru-RU" dirty="0"/>
              <a:t>Работы по капитальному ремонту РДК 8,9 млн. руб.</a:t>
            </a:r>
          </a:p>
          <a:p>
            <a:pPr algn="ctr"/>
            <a:r>
              <a:rPr lang="ru-RU" dirty="0"/>
              <a:t>Жилищное хозяйство 3,8 </a:t>
            </a:r>
            <a:r>
              <a:rPr lang="ru-RU" err="1"/>
              <a:t>млн</a:t>
            </a:r>
            <a:r>
              <a:rPr lang="ru-RU"/>
              <a:t>. руб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183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922114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/>
              <a:t>Нацио</a:t>
            </a:r>
            <a:r>
              <a:rPr lang="ru-RU" sz="3200" dirty="0"/>
              <a:t>нал</a:t>
            </a:r>
            <a:r>
              <a:rPr lang="ru-RU" sz="3200" b="1" dirty="0"/>
              <a:t>ьные проекты 2020 </a:t>
            </a:r>
            <a:r>
              <a:rPr lang="ru-RU" sz="3200" dirty="0"/>
              <a:t>года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6336" y="1124744"/>
            <a:ext cx="8466144" cy="5544616"/>
          </a:xfr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46802" y="2139553"/>
            <a:ext cx="2016224" cy="158417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0,6 </a:t>
            </a:r>
            <a:r>
              <a:rPr lang="ru-RU" sz="1200" dirty="0" err="1"/>
              <a:t>млн.руб</a:t>
            </a:r>
            <a:r>
              <a:rPr lang="ru-RU" sz="1200" dirty="0"/>
              <a:t>.-Ремонт крылец </a:t>
            </a:r>
            <a:r>
              <a:rPr lang="ru-RU" sz="1200" dirty="0" err="1"/>
              <a:t>Балахтинского</a:t>
            </a:r>
            <a:r>
              <a:rPr lang="ru-RU" sz="1200" dirty="0"/>
              <a:t> РДК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355976" y="1124744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971600" y="1275457"/>
            <a:ext cx="1922512" cy="569367"/>
          </a:xfrm>
          <a:prstGeom prst="rect">
            <a:avLst/>
          </a:prstGeom>
          <a:ln w="76200"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А-Культура</a:t>
            </a:r>
          </a:p>
        </p:txBody>
      </p:sp>
      <p:cxnSp>
        <p:nvCxnSpPr>
          <p:cNvPr id="15" name="Прямая со стрелкой 14"/>
          <p:cNvCxnSpPr>
            <a:cxnSpLocks/>
            <a:endCxn id="12" idx="0"/>
          </p:cNvCxnSpPr>
          <p:nvPr/>
        </p:nvCxnSpPr>
        <p:spPr>
          <a:xfrm>
            <a:off x="1907704" y="908720"/>
            <a:ext cx="25152" cy="366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0"/>
          </p:cNvCxnSpPr>
          <p:nvPr/>
        </p:nvCxnSpPr>
        <p:spPr>
          <a:xfrm flipH="1">
            <a:off x="1154914" y="1779513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/>
          </p:cNvCxnSpPr>
          <p:nvPr/>
        </p:nvCxnSpPr>
        <p:spPr>
          <a:xfrm flipH="1">
            <a:off x="1947001" y="1844824"/>
            <a:ext cx="495560" cy="2279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3563888" y="1484784"/>
            <a:ext cx="1584176" cy="720080"/>
          </a:xfrm>
          <a:prstGeom prst="roundRect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R-Безопасные и качественные автомобильные дороги</a:t>
            </a:r>
          </a:p>
        </p:txBody>
      </p:sp>
      <p:cxnSp>
        <p:nvCxnSpPr>
          <p:cNvPr id="39" name="Прямая со стрелкой 38"/>
          <p:cNvCxnSpPr>
            <a:cxnSpLocks/>
          </p:cNvCxnSpPr>
          <p:nvPr/>
        </p:nvCxnSpPr>
        <p:spPr>
          <a:xfrm flipH="1">
            <a:off x="3363264" y="2192288"/>
            <a:ext cx="288033" cy="601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2660993" y="2806080"/>
            <a:ext cx="1008498" cy="24356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0,3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млн</a:t>
            </a:r>
            <a:r>
              <a:rPr lang="ru-RU" sz="1000" dirty="0" err="1"/>
              <a:t>.рублей</a:t>
            </a:r>
            <a:r>
              <a:rPr lang="ru-RU" sz="1000" dirty="0"/>
              <a:t>-Замена и установка дорожно-знаковой информации, нанесение дорожной  разметки на пешеходных переходах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968044" y="3212976"/>
            <a:ext cx="936104" cy="26642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0,8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млн.руб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.-установка светофорных объектов вблизи образовательных учреждений, </a:t>
            </a:r>
            <a:r>
              <a:rPr lang="ru-RU" sz="1000" dirty="0"/>
              <a:t>устройство искусственных неровностей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Прямая со стрелкой 49"/>
          <p:cNvCxnSpPr>
            <a:cxnSpLocks/>
            <a:endCxn id="46" idx="0"/>
          </p:cNvCxnSpPr>
          <p:nvPr/>
        </p:nvCxnSpPr>
        <p:spPr>
          <a:xfrm>
            <a:off x="4949850" y="2276872"/>
            <a:ext cx="48624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Скругленный прямоугольник 53"/>
          <p:cNvSpPr/>
          <p:nvPr/>
        </p:nvSpPr>
        <p:spPr>
          <a:xfrm rot="10800000" flipV="1">
            <a:off x="3794212" y="3222170"/>
            <a:ext cx="1008112" cy="2151045"/>
          </a:xfrm>
          <a:prstGeom prst="roundRect">
            <a:avLst>
              <a:gd name="adj" fmla="val 2976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76,5 </a:t>
            </a:r>
            <a:r>
              <a:rPr lang="ru-RU" sz="1000" dirty="0" err="1"/>
              <a:t>т.руб</a:t>
            </a:r>
            <a:r>
              <a:rPr lang="ru-RU" sz="1000" dirty="0"/>
              <a:t>.-Светоотражающие ленточки для учащихся первых классов, мобильный городок для д/с №5</a:t>
            </a:r>
          </a:p>
        </p:txBody>
      </p:sp>
      <p:cxnSp>
        <p:nvCxnSpPr>
          <p:cNvPr id="56" name="Прямая со стрелкой 55"/>
          <p:cNvCxnSpPr>
            <a:cxnSpLocks/>
          </p:cNvCxnSpPr>
          <p:nvPr/>
        </p:nvCxnSpPr>
        <p:spPr>
          <a:xfrm flipH="1">
            <a:off x="4372331" y="2139553"/>
            <a:ext cx="13946" cy="1217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5436096" y="1484784"/>
            <a:ext cx="1512168" cy="432048"/>
          </a:xfrm>
          <a:prstGeom prst="roundRect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Е- Образование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flipH="1">
            <a:off x="8172400" y="1124744"/>
            <a:ext cx="8286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1"/>
          <p:cNvSpPr/>
          <p:nvPr/>
        </p:nvSpPr>
        <p:spPr>
          <a:xfrm>
            <a:off x="1148825" y="4033468"/>
            <a:ext cx="1152128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0,2 млн. руб.-Приобретение реквизитов и шумовых инструментов для народного коллектива «Славица»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6084168" y="2348880"/>
            <a:ext cx="115212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4,0 млн. руб. Оборудование для кабинетов физики, химии, биологии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Тюльковской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, Приморской и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Чулымской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школ</a:t>
            </a:r>
          </a:p>
        </p:txBody>
      </p:sp>
      <p:cxnSp>
        <p:nvCxnSpPr>
          <p:cNvPr id="73" name="Прямая со стрелкой 72"/>
          <p:cNvCxnSpPr>
            <a:cxnSpLocks/>
            <a:endCxn id="71" idx="0"/>
          </p:cNvCxnSpPr>
          <p:nvPr/>
        </p:nvCxnSpPr>
        <p:spPr>
          <a:xfrm>
            <a:off x="6228184" y="191683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58" idx="0"/>
          </p:cNvCxnSpPr>
          <p:nvPr/>
        </p:nvCxnSpPr>
        <p:spPr>
          <a:xfrm>
            <a:off x="6156176" y="1196752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Скругленный прямоугольник 85"/>
          <p:cNvSpPr/>
          <p:nvPr/>
        </p:nvSpPr>
        <p:spPr>
          <a:xfrm>
            <a:off x="7452320" y="1340768"/>
            <a:ext cx="1130424" cy="864096"/>
          </a:xfrm>
          <a:prstGeom prst="roundRect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D</a:t>
            </a:r>
            <a:r>
              <a:rPr lang="ru-RU" sz="1000" b="1" dirty="0"/>
              <a:t>-цифровая экономика Российской Федерации</a:t>
            </a:r>
            <a:endParaRPr lang="ru-RU" sz="1000" dirty="0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740352" y="2492895"/>
            <a:ext cx="1152128" cy="1872209"/>
          </a:xfrm>
          <a:prstGeom prst="roundRect">
            <a:avLst>
              <a:gd name="adj" fmla="val 7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Arial" pitchFamily="34" charset="0"/>
                <a:cs typeface="Arial" pitchFamily="34" charset="0"/>
              </a:rPr>
              <a:t>5,3 </a:t>
            </a:r>
            <a:r>
              <a:rPr lang="ru-RU" sz="800" dirty="0" err="1">
                <a:latin typeface="Arial" pitchFamily="34" charset="0"/>
                <a:cs typeface="Arial" pitchFamily="34" charset="0"/>
              </a:rPr>
              <a:t>млн.руб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-Предоставление доступа к услуге подвижной радиотелефонной (сотовой) связи высокого качества на территории населенного пункта с. Петропавловка</a:t>
            </a:r>
          </a:p>
        </p:txBody>
      </p:sp>
      <p:cxnSp>
        <p:nvCxnSpPr>
          <p:cNvPr id="90" name="Прямая со стрелкой 89"/>
          <p:cNvCxnSpPr/>
          <p:nvPr/>
        </p:nvCxnSpPr>
        <p:spPr>
          <a:xfrm>
            <a:off x="8100392" y="227687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3184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13184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113184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6804248" y="5085184"/>
            <a:ext cx="1922512" cy="432048"/>
          </a:xfrm>
          <a:prstGeom prst="roundRect">
            <a:avLst/>
          </a:prstGeom>
          <a:ln w="7620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F</a:t>
            </a:r>
            <a:r>
              <a:rPr lang="ru-RU" sz="900" b="1" dirty="0"/>
              <a:t>-Жилье и городская среда</a:t>
            </a:r>
            <a:endParaRPr lang="ru-RU" sz="900" dirty="0"/>
          </a:p>
        </p:txBody>
      </p:sp>
      <p:cxnSp>
        <p:nvCxnSpPr>
          <p:cNvPr id="116" name="Прямая со стрелкой 115"/>
          <p:cNvCxnSpPr/>
          <p:nvPr/>
        </p:nvCxnSpPr>
        <p:spPr>
          <a:xfrm>
            <a:off x="7308304" y="1124744"/>
            <a:ext cx="360040" cy="388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Скругленный прямоугольник 117"/>
          <p:cNvSpPr/>
          <p:nvPr/>
        </p:nvSpPr>
        <p:spPr>
          <a:xfrm>
            <a:off x="6804248" y="5805264"/>
            <a:ext cx="20162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>
                <a:latin typeface="Arial" pitchFamily="34" charset="0"/>
                <a:cs typeface="Arial" pitchFamily="34" charset="0"/>
              </a:rPr>
              <a:t>10,млн.руб-Благоустройство парка им. Прокудина и прилегающей территории</a:t>
            </a:r>
          </a:p>
        </p:txBody>
      </p:sp>
      <p:cxnSp>
        <p:nvCxnSpPr>
          <p:cNvPr id="120" name="Прямая со стрелкой 119"/>
          <p:cNvCxnSpPr/>
          <p:nvPr/>
        </p:nvCxnSpPr>
        <p:spPr>
          <a:xfrm flipH="1">
            <a:off x="7452320" y="5517232"/>
            <a:ext cx="1440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58316"/>
            <a:ext cx="6120680" cy="1066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2400" b="1" u="sng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i="1" u="non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</a:p>
          <a:p>
            <a:r>
              <a:rPr lang="ru-RU" sz="2000" i="1" u="non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Муниципального долга, </a:t>
            </a:r>
          </a:p>
          <a:p>
            <a:r>
              <a:rPr lang="ru-RU" sz="2000" i="1" u="non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млн. руб.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38502"/>
              </p:ext>
            </p:extLst>
          </p:nvPr>
        </p:nvGraphicFramePr>
        <p:xfrm>
          <a:off x="683568" y="1412776"/>
          <a:ext cx="7632847" cy="1512168"/>
        </p:xfrm>
        <a:graphic>
          <a:graphicData uri="http://schemas.openxmlformats.org/drawingml/2006/table">
            <a:tbl>
              <a:tblPr/>
              <a:tblGrid>
                <a:gridCol w="2730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85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Муниципальный долг (бюджетный кредит)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2020 год  факт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2021 год план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2021год факт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Получено  тыс.рублей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14,5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15,2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15,2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Погашено  тыс. рублей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5,7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14,5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1F497D"/>
                          </a:solidFill>
                          <a:latin typeface="Segoe UI Black" pitchFamily="34" charset="0"/>
                          <a:ea typeface="Segoe UI Black" pitchFamily="34" charset="0"/>
                          <a:cs typeface="Segoe UI Black" pitchFamily="34" charset="0"/>
                        </a:rPr>
                        <a:t>14,5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B5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5CD5DDF-FBC9-44A3-B754-9172E9C9F4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843908"/>
              </p:ext>
            </p:extLst>
          </p:nvPr>
        </p:nvGraphicFramePr>
        <p:xfrm>
          <a:off x="683568" y="2924944"/>
          <a:ext cx="756084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84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607227"/>
          </a:xfrm>
        </p:spPr>
        <p:txBody>
          <a:bodyPr anchor="ctr">
            <a:normAutofit fontScale="90000"/>
          </a:bodyPr>
          <a:lstStyle/>
          <a:p>
            <a:r>
              <a:rPr lang="ru-RU" dirty="0"/>
              <a:t>Исполнение по доходам за 2021 год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1772816"/>
            <a:ext cx="6347713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Доходная часть районного бюджета исполнена на 95,8%</a:t>
            </a:r>
          </a:p>
          <a:p>
            <a:pPr algn="ctr"/>
            <a:r>
              <a:rPr lang="ru-RU" dirty="0"/>
              <a:t>План 1316,7 млн.руб.</a:t>
            </a:r>
          </a:p>
          <a:p>
            <a:pPr algn="ctr"/>
            <a:r>
              <a:rPr lang="ru-RU" dirty="0"/>
              <a:t>Факт 1278,8 млн.руб.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635896" y="32129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7544" y="4437112"/>
            <a:ext cx="6984776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том числе налоговые и неналоговые доходы исполнены на 101,8%</a:t>
            </a:r>
          </a:p>
          <a:p>
            <a:pPr algn="ctr"/>
            <a:r>
              <a:rPr lang="ru-RU" dirty="0"/>
              <a:t>План 136,8 млн.руб.</a:t>
            </a:r>
          </a:p>
          <a:p>
            <a:pPr algn="ctr"/>
            <a:r>
              <a:rPr lang="ru-RU" dirty="0"/>
              <a:t>Факт 139,3 млн.руб.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DB91A-3B3C-49A3-BC60-A9F8AFF00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Кредиторская задолженность, млн.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FDF3C-FAD3-4E14-8D25-0F80821C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492AF4A2-D0FF-4679-A15C-7B5A3BB089C4}"/>
              </a:ext>
            </a:extLst>
          </p:cNvPr>
          <p:cNvSpPr/>
          <p:nvPr/>
        </p:nvSpPr>
        <p:spPr>
          <a:xfrm>
            <a:off x="467544" y="2108200"/>
            <a:ext cx="2520280" cy="2256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 01 января 2022г. 5,3 млн. руб.</a:t>
            </a:r>
          </a:p>
        </p:txBody>
      </p:sp>
      <p:sp>
        <p:nvSpPr>
          <p:cNvPr id="14" name="Стрелка: вправо с вырезом 13">
            <a:extLst>
              <a:ext uri="{FF2B5EF4-FFF2-40B4-BE49-F238E27FC236}">
                <a16:creationId xmlns:a16="http://schemas.microsoft.com/office/drawing/2014/main" id="{FC33FEAA-981C-43DB-9511-E1FD9DB5C8B3}"/>
              </a:ext>
            </a:extLst>
          </p:cNvPr>
          <p:cNvSpPr/>
          <p:nvPr/>
        </p:nvSpPr>
        <p:spPr>
          <a:xfrm rot="1467111">
            <a:off x="2754464" y="2943868"/>
            <a:ext cx="1741410" cy="20798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131E784-E272-42FB-B585-2FE45DABC74F}"/>
              </a:ext>
            </a:extLst>
          </p:cNvPr>
          <p:cNvSpPr/>
          <p:nvPr/>
        </p:nvSpPr>
        <p:spPr>
          <a:xfrm>
            <a:off x="4355976" y="3598664"/>
            <a:ext cx="2743392" cy="2256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 01 января 2021 года 10,5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982673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 descr="Группа женщин">
            <a:extLst>
              <a:ext uri="{FF2B5EF4-FFF2-40B4-BE49-F238E27FC236}">
                <a16:creationId xmlns:a16="http://schemas.microsoft.com/office/drawing/2014/main" id="{9DA02A92-3E64-4D5C-95A6-20068496C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9552" y="764704"/>
            <a:ext cx="2088232" cy="2088232"/>
          </a:xfrm>
        </p:spPr>
      </p:pic>
      <p:pic>
        <p:nvPicPr>
          <p:cNvPr id="9" name="Рисунок 8" descr="Пользователи">
            <a:extLst>
              <a:ext uri="{FF2B5EF4-FFF2-40B4-BE49-F238E27FC236}">
                <a16:creationId xmlns:a16="http://schemas.microsoft.com/office/drawing/2014/main" id="{C4C93E03-4F23-4AB8-8B0B-914D0B39F5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11960" y="1679104"/>
            <a:ext cx="1800200" cy="1584176"/>
          </a:xfrm>
          <a:prstGeom prst="rect">
            <a:avLst/>
          </a:prstGeom>
        </p:spPr>
      </p:pic>
      <p:pic>
        <p:nvPicPr>
          <p:cNvPr id="11" name="Рисунок 10" descr="Подключенный">
            <a:extLst>
              <a:ext uri="{FF2B5EF4-FFF2-40B4-BE49-F238E27FC236}">
                <a16:creationId xmlns:a16="http://schemas.microsoft.com/office/drawing/2014/main" id="{A533A4A8-0E32-4B0B-8C53-B164F28281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83768" y="1124744"/>
            <a:ext cx="1440160" cy="1944216"/>
          </a:xfrm>
          <a:prstGeom prst="rect">
            <a:avLst/>
          </a:prstGeom>
        </p:spPr>
      </p:pic>
      <p:pic>
        <p:nvPicPr>
          <p:cNvPr id="13" name="Рисунок 12" descr="Статистика (справа налево)">
            <a:extLst>
              <a:ext uri="{FF2B5EF4-FFF2-40B4-BE49-F238E27FC236}">
                <a16:creationId xmlns:a16="http://schemas.microsoft.com/office/drawing/2014/main" id="{C74102F8-EA2B-4904-8C2B-B4113F2CEC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15816" y="3933056"/>
            <a:ext cx="2736304" cy="2592288"/>
          </a:xfrm>
          <a:prstGeom prst="rect">
            <a:avLst/>
          </a:prstGeom>
        </p:spPr>
      </p:pic>
      <p:sp>
        <p:nvSpPr>
          <p:cNvPr id="16" name="Прямоугольник: скругленные верхние углы 15">
            <a:extLst>
              <a:ext uri="{FF2B5EF4-FFF2-40B4-BE49-F238E27FC236}">
                <a16:creationId xmlns:a16="http://schemas.microsoft.com/office/drawing/2014/main" id="{47944045-BFDB-4D23-A835-9954406C451A}"/>
              </a:ext>
            </a:extLst>
          </p:cNvPr>
          <p:cNvSpPr/>
          <p:nvPr/>
        </p:nvSpPr>
        <p:spPr>
          <a:xfrm>
            <a:off x="539552" y="2806080"/>
            <a:ext cx="2232248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Проведено 3 заседания комиссии</a:t>
            </a:r>
          </a:p>
        </p:txBody>
      </p:sp>
      <p:sp>
        <p:nvSpPr>
          <p:cNvPr id="17" name="Прямоугольник: усеченные верхние углы 16">
            <a:extLst>
              <a:ext uri="{FF2B5EF4-FFF2-40B4-BE49-F238E27FC236}">
                <a16:creationId xmlns:a16="http://schemas.microsoft.com/office/drawing/2014/main" id="{7217DD1F-7E19-45E4-9793-6725208B6CB8}"/>
              </a:ext>
            </a:extLst>
          </p:cNvPr>
          <p:cNvSpPr/>
          <p:nvPr/>
        </p:nvSpPr>
        <p:spPr>
          <a:xfrm>
            <a:off x="6156176" y="4221088"/>
            <a:ext cx="1872208" cy="1584176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Погашена задолженность 0,8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39227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8338D-0E65-4450-A881-D140960F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Налоговые и неналоговые доходы, млн. руб.</a:t>
            </a: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7" name="Объект 6">
                <a:extLst>
                  <a:ext uri="{FF2B5EF4-FFF2-40B4-BE49-F238E27FC236}">
                    <a16:creationId xmlns:a16="http://schemas.microsoft.com/office/drawing/2014/main" id="{18A0A21E-0942-4404-B0C5-E5593894EE0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25644955"/>
                  </p:ext>
                </p:extLst>
              </p:nvPr>
            </p:nvGraphicFramePr>
            <p:xfrm>
              <a:off x="609600" y="2160588"/>
              <a:ext cx="6348413" cy="388143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7" name="Объект 6">
                <a:extLst>
                  <a:ext uri="{FF2B5EF4-FFF2-40B4-BE49-F238E27FC236}">
                    <a16:creationId xmlns:a16="http://schemas.microsoft.com/office/drawing/2014/main" id="{18A0A21E-0942-4404-B0C5-E5593894EE0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600" y="2160588"/>
                <a:ext cx="6348413" cy="3881437"/>
              </a:xfrm>
              <a:prstGeom prst="rect">
                <a:avLst/>
              </a:prstGeom>
            </p:spPr>
          </p:pic>
        </mc:Fallback>
      </mc:AlternateContent>
      <p:sp>
        <p:nvSpPr>
          <p:cNvPr id="3" name="Стрелка: изогнутая вверх 2">
            <a:extLst>
              <a:ext uri="{FF2B5EF4-FFF2-40B4-BE49-F238E27FC236}">
                <a16:creationId xmlns:a16="http://schemas.microsoft.com/office/drawing/2014/main" id="{41D263AF-D7B4-45F4-B306-4B18E0CC4298}"/>
              </a:ext>
            </a:extLst>
          </p:cNvPr>
          <p:cNvSpPr/>
          <p:nvPr/>
        </p:nvSpPr>
        <p:spPr>
          <a:xfrm rot="17015900">
            <a:off x="6420671" y="3434372"/>
            <a:ext cx="1461266" cy="95333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42,5 </a:t>
            </a:r>
            <a:r>
              <a:rPr lang="ru-RU" dirty="0" err="1">
                <a:solidFill>
                  <a:schemeClr val="tx1"/>
                </a:solidFill>
              </a:rPr>
              <a:t>млн.руб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732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Структура налоговых и неналоговых доходов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682789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98444"/>
              </p:ext>
            </p:extLst>
          </p:nvPr>
        </p:nvGraphicFramePr>
        <p:xfrm>
          <a:off x="323528" y="571510"/>
          <a:ext cx="8712967" cy="619945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доходных источников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2020г.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2021г.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2021г.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 исполнения (факт2021г к плану 2021г)</a:t>
                      </a:r>
                      <a:endParaRPr lang="ru-RU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96,8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115,7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117,4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101,5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 на прибыль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11,6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14,8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127,8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 на доходы физических лиц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69,3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79,0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75,9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96,1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Налоги</a:t>
                      </a:r>
                      <a:r>
                        <a:rPr lang="ru-RU" sz="1000" baseline="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на совокупный доход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14,0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22,7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24,2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Государственная пошлина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102,5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Задолженность и перерасчеты по отмененным налогам и сборам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0,001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7,8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19,2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21,1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21,9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103,7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Доходы от использования имущества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16,0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16,7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17,4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104,2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0,5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1,08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1,07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99,4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Доходы от оказания платных услуг компенсации затрат государства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100,6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0,9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1,7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106,1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Штрафы, санкции, возмещение ущерба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0,9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97,4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Прочие неналоговые доходы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-0,2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0,02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100" b="0" i="0" u="none" strike="noStrike" dirty="0">
                        <a:solidFill>
                          <a:srgbClr val="1F497D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 СОБСТВЕННЫХ ДОХОДОВ</a:t>
                      </a:r>
                      <a:endParaRPr lang="ru-RU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116,0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136,8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139,3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101,8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Безвозмездные поступления от </a:t>
                      </a:r>
                      <a:r>
                        <a:rPr lang="ru-RU" sz="1000" b="1" i="1" baseline="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других бюджетов  бюджетной системы Российской Федерации</a:t>
                      </a:r>
                      <a:endParaRPr lang="ru-RU" sz="1000" b="1" i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1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1059,5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1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1176,0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1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1139,5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т.ч. дотации  бюджетам   муниципальным </a:t>
                      </a:r>
                      <a:r>
                        <a:rPr lang="ru-RU" sz="1000" baseline="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районам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417,8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464,6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464,6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субсидии 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215,8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167,7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147,8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88,1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субвенции 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411,6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395,9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Иные межбюджетные трансферты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65,9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132,1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131,2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5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Прочие безвозмездные поступления от негосударственных организаций в бюджеты муниципальных районов</a:t>
                      </a: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100" b="0" i="0" u="none" strike="noStrike" dirty="0">
                        <a:solidFill>
                          <a:srgbClr val="1F497D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100" b="0" i="0" u="none" strike="noStrike" dirty="0">
                        <a:solidFill>
                          <a:srgbClr val="1F497D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91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Доходы бюджетов муниципальных районов от возврата автономными учреждениями остатков субсидий прошлых лет</a:t>
                      </a: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 бюджетов муниципальных районов от возврата остатков субсидий, </a:t>
                      </a: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субвенций и иных межбюджетных трансфертов, имеющих целевое назначение прошлых лет из бюджетов поселений</a:t>
                      </a:r>
                      <a:endParaRPr lang="ru-RU" sz="10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0,003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0,003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873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solidFill>
                            <a:schemeClr val="tx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Возврат прочих остатков субсидий, субвенций и иных межбюджетных трансфертов, имеющих целевое назначение прошлых лет из бюджетов муниципальных районов</a:t>
                      </a:r>
                      <a:endParaRPr lang="ru-RU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-1,1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-0,5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-0,5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97583"/>
                  </a:ext>
                </a:extLst>
              </a:tr>
              <a:tr h="20873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accent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200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>
                          <a:solidFill>
                            <a:srgbClr val="1F497D"/>
                          </a:solidFill>
                          <a:latin typeface="Times New Roman"/>
                        </a:rPr>
                        <a:t>1 174 ,4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1316,6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1278,8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19050" marR="190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77228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07522" y="-171400"/>
            <a:ext cx="8517006" cy="57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brightRoom" dir="t"/>
          </a:scene3d>
          <a:sp3d>
            <a:bevelT w="152400" h="50800" prst="softRound"/>
          </a:sp3d>
        </p:spPr>
        <p:txBody>
          <a:bodyPr vert="horz" lIns="91440" tIns="45720" rIns="91440" bIns="45720" rtlCol="0" anchor="ctr">
            <a:no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2400" b="1" cap="all" spc="0" baseline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доходов районного бюджета,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0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873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33BCC-0CAB-4CFD-A39E-D33B2FD6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Налоговые и неналоговые доходы, млн.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1E306-3DBC-4C1C-A74D-850335C64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3880773"/>
          </a:xfrm>
        </p:spPr>
        <p:txBody>
          <a:bodyPr/>
          <a:lstStyle/>
          <a:p>
            <a:r>
              <a:rPr lang="ru-RU" dirty="0"/>
              <a:t>Рост доходов 20,1%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54695504-9436-4B27-BE24-C021989931B4}"/>
              </a:ext>
            </a:extLst>
          </p:cNvPr>
          <p:cNvSpPr/>
          <p:nvPr/>
        </p:nvSpPr>
        <p:spPr>
          <a:xfrm>
            <a:off x="466563" y="4221088"/>
            <a:ext cx="2016224" cy="132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2020 год 116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D7F468E-6DD8-4773-B7C5-7ED5F743EF38}"/>
              </a:ext>
            </a:extLst>
          </p:cNvPr>
          <p:cNvSpPr/>
          <p:nvPr/>
        </p:nvSpPr>
        <p:spPr>
          <a:xfrm>
            <a:off x="4654799" y="2348880"/>
            <a:ext cx="2127745" cy="1562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2021 </a:t>
            </a:r>
            <a:r>
              <a:rPr lang="ru-RU" dirty="0"/>
              <a:t>год 139,3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9" name="Стрелка: вправо с вырезом 8">
            <a:extLst>
              <a:ext uri="{FF2B5EF4-FFF2-40B4-BE49-F238E27FC236}">
                <a16:creationId xmlns:a16="http://schemas.microsoft.com/office/drawing/2014/main" id="{67329AF1-F4BC-46C9-BD14-45CA96AF57E2}"/>
              </a:ext>
            </a:extLst>
          </p:cNvPr>
          <p:cNvSpPr/>
          <p:nvPr/>
        </p:nvSpPr>
        <p:spPr>
          <a:xfrm rot="19776760">
            <a:off x="2319017" y="3283286"/>
            <a:ext cx="2384173" cy="182168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23,3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78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28D11-B4F3-490A-B982-D558F79D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доходов районного бюджета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F413366-78B5-42C3-BC05-9B40F8F82B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8832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759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554309-0FB2-4455-976F-0105697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912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Безвозмездные поступления,           млн. руб.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CD28580-C286-4FF8-91B7-4F47BD8FB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35664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Диаграмма 26">
            <a:extLst>
              <a:ext uri="{FF2B5EF4-FFF2-40B4-BE49-F238E27FC236}">
                <a16:creationId xmlns:a16="http://schemas.microsoft.com/office/drawing/2014/main" id="{3AAB3793-EC7E-4735-BD1E-381FB31555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174967"/>
              </p:ext>
            </p:extLst>
          </p:nvPr>
        </p:nvGraphicFramePr>
        <p:xfrm>
          <a:off x="1115616" y="20693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003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300664" cy="1236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Безвозмездные поступления,       млн. руб.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592756"/>
              </p:ext>
            </p:extLst>
          </p:nvPr>
        </p:nvGraphicFramePr>
        <p:xfrm>
          <a:off x="609600" y="1556792"/>
          <a:ext cx="763480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1425</TotalTime>
  <Words>1262</Words>
  <Application>Microsoft Office PowerPoint</Application>
  <PresentationFormat>Экран (4:3)</PresentationFormat>
  <Paragraphs>308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Segoe UI Black</vt:lpstr>
      <vt:lpstr>Times New Roman</vt:lpstr>
      <vt:lpstr>Trebuchet MS</vt:lpstr>
      <vt:lpstr>Wingdings 3</vt:lpstr>
      <vt:lpstr>Аспект</vt:lpstr>
      <vt:lpstr>Исполнение бюджета Балахтинского района за 2021 год </vt:lpstr>
      <vt:lpstr>Исполнение по доходам за 2021 год</vt:lpstr>
      <vt:lpstr>Налоговые и неналоговые доходы, млн. руб.</vt:lpstr>
      <vt:lpstr>Структура налоговых и неналоговых доходов</vt:lpstr>
      <vt:lpstr>Презентация PowerPoint</vt:lpstr>
      <vt:lpstr>Налоговые и неналоговые доходы, млн. руб.</vt:lpstr>
      <vt:lpstr>Структура доходов районного бюджета</vt:lpstr>
      <vt:lpstr>Безвозмездные поступления,           млн. руб.</vt:lpstr>
      <vt:lpstr>Безвозмездные поступления,       млн. руб.   </vt:lpstr>
      <vt:lpstr>Расходная часть бюджета млн. руб.</vt:lpstr>
      <vt:lpstr>Муниципальные программы</vt:lpstr>
      <vt:lpstr>Структура расходов бюджета</vt:lpstr>
      <vt:lpstr>Участие в краевых программах</vt:lpstr>
      <vt:lpstr>Иной МБТ за содействие развитию налогового потенциала, тыс. руб.</vt:lpstr>
      <vt:lpstr>Участие поселений в краевых программах, млн. руб.</vt:lpstr>
      <vt:lpstr>Увеличение расходов по сравнению с 2020 годом</vt:lpstr>
      <vt:lpstr>Уменьшение расходов по сравнению с 2020 годом</vt:lpstr>
      <vt:lpstr>Национальные проекты 2020 года</vt:lpstr>
      <vt:lpstr>Презентация PowerPoint</vt:lpstr>
      <vt:lpstr>Кредиторская задолженность, млн. руб.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Балахтинского района за 2020 год </dc:title>
  <dc:creator>Admin</dc:creator>
  <cp:lastModifiedBy>Пользователь</cp:lastModifiedBy>
  <cp:revision>94</cp:revision>
  <dcterms:created xsi:type="dcterms:W3CDTF">2021-04-22T06:11:21Z</dcterms:created>
  <dcterms:modified xsi:type="dcterms:W3CDTF">2022-04-25T03:19:28Z</dcterms:modified>
</cp:coreProperties>
</file>