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F005A5-CEC7-44A6-A552-7655BC3D141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931109-E595-4446-8EA6-76F87913C22F}">
      <dgm:prSet phldrT="[Текст]" custT="1"/>
      <dgm:spPr/>
      <dgm:t>
        <a:bodyPr/>
        <a:lstStyle/>
        <a:p>
          <a:endParaRPr lang="ru-RU" sz="3200" b="1" dirty="0">
            <a:solidFill>
              <a:schemeClr val="accent1">
                <a:lumMod val="50000"/>
              </a:schemeClr>
            </a:solidFill>
          </a:endParaRPr>
        </a:p>
      </dgm:t>
    </dgm:pt>
    <dgm:pt modelId="{5899E7BB-FE22-4A15-A79F-C09BC9015D8C}" type="parTrans" cxnId="{2924C4C3-FF00-4996-8946-1CF07E0D6748}">
      <dgm:prSet/>
      <dgm:spPr/>
      <dgm:t>
        <a:bodyPr/>
        <a:lstStyle/>
        <a:p>
          <a:endParaRPr lang="ru-RU" sz="2000" b="1">
            <a:solidFill>
              <a:schemeClr val="accent1">
                <a:lumMod val="50000"/>
              </a:schemeClr>
            </a:solidFill>
          </a:endParaRPr>
        </a:p>
      </dgm:t>
    </dgm:pt>
    <dgm:pt modelId="{17F12FC3-BE5A-4719-9F42-6B36FD426773}" type="sibTrans" cxnId="{2924C4C3-FF00-4996-8946-1CF07E0D6748}">
      <dgm:prSet/>
      <dgm:spPr/>
      <dgm:t>
        <a:bodyPr/>
        <a:lstStyle/>
        <a:p>
          <a:endParaRPr lang="ru-RU" sz="2000" b="1">
            <a:solidFill>
              <a:schemeClr val="accent1">
                <a:lumMod val="50000"/>
              </a:schemeClr>
            </a:solidFill>
          </a:endParaRPr>
        </a:p>
      </dgm:t>
    </dgm:pt>
    <dgm:pt modelId="{6201BD06-B2FC-46A1-8794-D5833576FC32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1">
                  <a:lumMod val="50000"/>
                </a:schemeClr>
              </a:solidFill>
            </a:rPr>
            <a:t>Численность трудовых ресурсов –         </a:t>
          </a:r>
          <a:r>
            <a:rPr lang="ru-RU" sz="3200" b="1" dirty="0" smtClean="0">
              <a:solidFill>
                <a:schemeClr val="accent1">
                  <a:lumMod val="50000"/>
                </a:schemeClr>
              </a:solidFill>
            </a:rPr>
            <a:t>10,4</a:t>
          </a:r>
          <a:r>
            <a:rPr lang="ru-RU" sz="2400" b="1" dirty="0" smtClean="0">
              <a:solidFill>
                <a:schemeClr val="accent1">
                  <a:lumMod val="50000"/>
                </a:schemeClr>
              </a:solidFill>
            </a:rPr>
            <a:t> тыс.чел.</a:t>
          </a:r>
          <a:endParaRPr lang="ru-RU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7B879DA9-FE1B-498C-9A61-23B6220DA3F3}" type="parTrans" cxnId="{BBDEB24D-9FEB-49A7-A3CF-6E299F37853B}">
      <dgm:prSet/>
      <dgm:spPr/>
      <dgm:t>
        <a:bodyPr/>
        <a:lstStyle/>
        <a:p>
          <a:endParaRPr lang="ru-RU" sz="2000" b="1">
            <a:solidFill>
              <a:schemeClr val="accent1">
                <a:lumMod val="50000"/>
              </a:schemeClr>
            </a:solidFill>
          </a:endParaRPr>
        </a:p>
      </dgm:t>
    </dgm:pt>
    <dgm:pt modelId="{FE0E6E36-88C8-42C6-942C-47F113215A38}" type="sibTrans" cxnId="{BBDEB24D-9FEB-49A7-A3CF-6E299F37853B}">
      <dgm:prSet/>
      <dgm:spPr/>
      <dgm:t>
        <a:bodyPr/>
        <a:lstStyle/>
        <a:p>
          <a:endParaRPr lang="ru-RU" sz="2000" b="1">
            <a:solidFill>
              <a:schemeClr val="accent1">
                <a:lumMod val="50000"/>
              </a:schemeClr>
            </a:solidFill>
          </a:endParaRPr>
        </a:p>
      </dgm:t>
    </dgm:pt>
    <dgm:pt modelId="{E2603E80-2810-46FA-9B67-54DA4BD16D33}">
      <dgm:prSet phldrT="[Текст]" custT="1"/>
      <dgm:spPr/>
      <dgm:t>
        <a:bodyPr/>
        <a:lstStyle/>
        <a:p>
          <a:endParaRPr lang="ru-RU" sz="3200" b="1" dirty="0">
            <a:solidFill>
              <a:schemeClr val="accent1">
                <a:lumMod val="50000"/>
              </a:schemeClr>
            </a:solidFill>
          </a:endParaRPr>
        </a:p>
      </dgm:t>
    </dgm:pt>
    <dgm:pt modelId="{A33BF6E3-C7F2-434A-9DDA-7113D3EFD4CE}" type="parTrans" cxnId="{A0A6BC63-17BC-46D9-949A-CBD91A1A09F4}">
      <dgm:prSet/>
      <dgm:spPr/>
      <dgm:t>
        <a:bodyPr/>
        <a:lstStyle/>
        <a:p>
          <a:endParaRPr lang="ru-RU" sz="2000" b="1">
            <a:solidFill>
              <a:schemeClr val="accent1">
                <a:lumMod val="50000"/>
              </a:schemeClr>
            </a:solidFill>
          </a:endParaRPr>
        </a:p>
      </dgm:t>
    </dgm:pt>
    <dgm:pt modelId="{68DE75EC-F49F-4BA6-8057-AA4D5DC6770D}" type="sibTrans" cxnId="{A0A6BC63-17BC-46D9-949A-CBD91A1A09F4}">
      <dgm:prSet/>
      <dgm:spPr/>
      <dgm:t>
        <a:bodyPr/>
        <a:lstStyle/>
        <a:p>
          <a:endParaRPr lang="ru-RU" sz="2000" b="1">
            <a:solidFill>
              <a:schemeClr val="accent1">
                <a:lumMod val="50000"/>
              </a:schemeClr>
            </a:solidFill>
          </a:endParaRPr>
        </a:p>
      </dgm:t>
    </dgm:pt>
    <dgm:pt modelId="{FC50A092-7CC4-400A-A290-07B05DCD3DC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1">
                  <a:lumMod val="50000"/>
                </a:schemeClr>
              </a:solidFill>
            </a:rPr>
            <a:t>Численность занятых в экономике –    7,9 тыс.чел.</a:t>
          </a:r>
          <a:endParaRPr lang="ru-RU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3623DE01-B301-4B82-A723-605CD784F677}" type="parTrans" cxnId="{FF3D9439-BE3B-4813-B54C-7B0C5FF370DB}">
      <dgm:prSet/>
      <dgm:spPr/>
      <dgm:t>
        <a:bodyPr/>
        <a:lstStyle/>
        <a:p>
          <a:endParaRPr lang="ru-RU" sz="2000" b="1">
            <a:solidFill>
              <a:schemeClr val="accent1">
                <a:lumMod val="50000"/>
              </a:schemeClr>
            </a:solidFill>
          </a:endParaRPr>
        </a:p>
      </dgm:t>
    </dgm:pt>
    <dgm:pt modelId="{A8A21F8F-9973-4A5F-9CAE-3BA1934D9ED8}" type="sibTrans" cxnId="{FF3D9439-BE3B-4813-B54C-7B0C5FF370DB}">
      <dgm:prSet/>
      <dgm:spPr/>
      <dgm:t>
        <a:bodyPr/>
        <a:lstStyle/>
        <a:p>
          <a:endParaRPr lang="ru-RU" sz="2000" b="1">
            <a:solidFill>
              <a:schemeClr val="accent1">
                <a:lumMod val="50000"/>
              </a:schemeClr>
            </a:solidFill>
          </a:endParaRPr>
        </a:p>
      </dgm:t>
    </dgm:pt>
    <dgm:pt modelId="{ED969B72-C165-4C5B-9C24-69887D4D95F8}">
      <dgm:prSet phldrT="[Текст]" custT="1"/>
      <dgm:spPr/>
      <dgm:t>
        <a:bodyPr/>
        <a:lstStyle/>
        <a:p>
          <a:endParaRPr lang="ru-RU" sz="3200" b="1" dirty="0">
            <a:solidFill>
              <a:schemeClr val="accent1">
                <a:lumMod val="50000"/>
              </a:schemeClr>
            </a:solidFill>
          </a:endParaRPr>
        </a:p>
      </dgm:t>
    </dgm:pt>
    <dgm:pt modelId="{D744FC49-3ED0-4C8E-9A89-4F8B7790B4E3}" type="parTrans" cxnId="{D1ACB768-64B4-476A-B452-BA043EA24517}">
      <dgm:prSet/>
      <dgm:spPr/>
      <dgm:t>
        <a:bodyPr/>
        <a:lstStyle/>
        <a:p>
          <a:endParaRPr lang="ru-RU" sz="2000" b="1">
            <a:solidFill>
              <a:schemeClr val="accent1">
                <a:lumMod val="50000"/>
              </a:schemeClr>
            </a:solidFill>
          </a:endParaRPr>
        </a:p>
      </dgm:t>
    </dgm:pt>
    <dgm:pt modelId="{7337D1F1-2822-4422-8A18-5984CAF23805}" type="sibTrans" cxnId="{D1ACB768-64B4-476A-B452-BA043EA24517}">
      <dgm:prSet/>
      <dgm:spPr/>
      <dgm:t>
        <a:bodyPr/>
        <a:lstStyle/>
        <a:p>
          <a:endParaRPr lang="ru-RU" sz="2000" b="1">
            <a:solidFill>
              <a:schemeClr val="accent1">
                <a:lumMod val="50000"/>
              </a:schemeClr>
            </a:solidFill>
          </a:endParaRPr>
        </a:p>
      </dgm:t>
    </dgm:pt>
    <dgm:pt modelId="{A12A9B0A-3F80-42C7-B054-2F5F92068337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1">
                  <a:lumMod val="50000"/>
                </a:schemeClr>
              </a:solidFill>
            </a:rPr>
            <a:t>Среднесписочная численность работников организаций – </a:t>
          </a:r>
          <a:r>
            <a:rPr lang="ru-RU" sz="3200" b="1" dirty="0" smtClean="0">
              <a:solidFill>
                <a:schemeClr val="accent1">
                  <a:lumMod val="50000"/>
                </a:schemeClr>
              </a:solidFill>
            </a:rPr>
            <a:t>5,8</a:t>
          </a:r>
          <a:r>
            <a:rPr lang="ru-RU" sz="2400" b="1" dirty="0" smtClean="0">
              <a:solidFill>
                <a:schemeClr val="accent1">
                  <a:lumMod val="50000"/>
                </a:schemeClr>
              </a:solidFill>
            </a:rPr>
            <a:t> тыс.чел.</a:t>
          </a:r>
          <a:endParaRPr lang="ru-RU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70688037-BDED-4AE5-A75F-4047E5384A35}" type="parTrans" cxnId="{28E67206-9D31-4883-AFA1-5788D25E5AE0}">
      <dgm:prSet/>
      <dgm:spPr/>
      <dgm:t>
        <a:bodyPr/>
        <a:lstStyle/>
        <a:p>
          <a:endParaRPr lang="ru-RU" sz="2000" b="1">
            <a:solidFill>
              <a:schemeClr val="accent1">
                <a:lumMod val="50000"/>
              </a:schemeClr>
            </a:solidFill>
          </a:endParaRPr>
        </a:p>
      </dgm:t>
    </dgm:pt>
    <dgm:pt modelId="{47D3B462-5052-409C-9E06-FE273BE8F1BE}" type="sibTrans" cxnId="{28E67206-9D31-4883-AFA1-5788D25E5AE0}">
      <dgm:prSet/>
      <dgm:spPr/>
      <dgm:t>
        <a:bodyPr/>
        <a:lstStyle/>
        <a:p>
          <a:endParaRPr lang="ru-RU" sz="2000" b="1">
            <a:solidFill>
              <a:schemeClr val="accent1">
                <a:lumMod val="50000"/>
              </a:schemeClr>
            </a:solidFill>
          </a:endParaRPr>
        </a:p>
      </dgm:t>
    </dgm:pt>
    <dgm:pt modelId="{0B420AB5-E451-425C-8EB5-6C74F62A8EF4}" type="pres">
      <dgm:prSet presAssocID="{7CF005A5-CEC7-44A6-A552-7655BC3D1410}" presName="linearFlow" presStyleCnt="0">
        <dgm:presLayoutVars>
          <dgm:dir/>
          <dgm:animLvl val="lvl"/>
          <dgm:resizeHandles val="exact"/>
        </dgm:presLayoutVars>
      </dgm:prSet>
      <dgm:spPr/>
    </dgm:pt>
    <dgm:pt modelId="{808D4EF0-9A66-4C3D-A971-9BED519F262C}" type="pres">
      <dgm:prSet presAssocID="{C4931109-E595-4446-8EA6-76F87913C22F}" presName="composite" presStyleCnt="0"/>
      <dgm:spPr/>
    </dgm:pt>
    <dgm:pt modelId="{04809517-C9C6-4B8B-AB48-85FC976A5D84}" type="pres">
      <dgm:prSet presAssocID="{C4931109-E595-4446-8EA6-76F87913C22F}" presName="parentText" presStyleLbl="alignNode1" presStyleIdx="0" presStyleCnt="3" custLinFactNeighborX="0" custLinFactNeighborY="-9782">
        <dgm:presLayoutVars>
          <dgm:chMax val="1"/>
          <dgm:bulletEnabled val="1"/>
        </dgm:presLayoutVars>
      </dgm:prSet>
      <dgm:spPr/>
    </dgm:pt>
    <dgm:pt modelId="{BFDC16C9-754B-45FC-AE5F-786870B6C33A}" type="pres">
      <dgm:prSet presAssocID="{C4931109-E595-4446-8EA6-76F87913C22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7F16B9-616B-40EB-BAAC-9C7FB2903390}" type="pres">
      <dgm:prSet presAssocID="{17F12FC3-BE5A-4719-9F42-6B36FD426773}" presName="sp" presStyleCnt="0"/>
      <dgm:spPr/>
    </dgm:pt>
    <dgm:pt modelId="{646A9E0E-E076-4DA6-B994-52E60DD59315}" type="pres">
      <dgm:prSet presAssocID="{E2603E80-2810-46FA-9B67-54DA4BD16D33}" presName="composite" presStyleCnt="0"/>
      <dgm:spPr/>
    </dgm:pt>
    <dgm:pt modelId="{D96614E8-7A90-42A0-AFB5-46320CF29CE7}" type="pres">
      <dgm:prSet presAssocID="{E2603E80-2810-46FA-9B67-54DA4BD16D3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15002E2-EA53-4ED8-807F-4EE8CCAB909A}" type="pres">
      <dgm:prSet presAssocID="{E2603E80-2810-46FA-9B67-54DA4BD16D3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ECD2E6-3658-47DC-8287-5995F0DDD411}" type="pres">
      <dgm:prSet presAssocID="{68DE75EC-F49F-4BA6-8057-AA4D5DC6770D}" presName="sp" presStyleCnt="0"/>
      <dgm:spPr/>
    </dgm:pt>
    <dgm:pt modelId="{0F874A09-E055-4968-AC68-E4C13EDA138A}" type="pres">
      <dgm:prSet presAssocID="{ED969B72-C165-4C5B-9C24-69887D4D95F8}" presName="composite" presStyleCnt="0"/>
      <dgm:spPr/>
    </dgm:pt>
    <dgm:pt modelId="{FA158CCA-46F7-4486-8FFA-2732ED7D908A}" type="pres">
      <dgm:prSet presAssocID="{ED969B72-C165-4C5B-9C24-69887D4D95F8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81EFF26F-DB43-4110-8138-CC375ED94794}" type="pres">
      <dgm:prSet presAssocID="{ED969B72-C165-4C5B-9C24-69887D4D95F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F4EE65-EEA7-4209-AADD-4851EF5E97A2}" type="presOf" srcId="{E2603E80-2810-46FA-9B67-54DA4BD16D33}" destId="{D96614E8-7A90-42A0-AFB5-46320CF29CE7}" srcOrd="0" destOrd="0" presId="urn:microsoft.com/office/officeart/2005/8/layout/chevron2"/>
    <dgm:cxn modelId="{2924C4C3-FF00-4996-8946-1CF07E0D6748}" srcId="{7CF005A5-CEC7-44A6-A552-7655BC3D1410}" destId="{C4931109-E595-4446-8EA6-76F87913C22F}" srcOrd="0" destOrd="0" parTransId="{5899E7BB-FE22-4A15-A79F-C09BC9015D8C}" sibTransId="{17F12FC3-BE5A-4719-9F42-6B36FD426773}"/>
    <dgm:cxn modelId="{BBDEB24D-9FEB-49A7-A3CF-6E299F37853B}" srcId="{C4931109-E595-4446-8EA6-76F87913C22F}" destId="{6201BD06-B2FC-46A1-8794-D5833576FC32}" srcOrd="0" destOrd="0" parTransId="{7B879DA9-FE1B-498C-9A61-23B6220DA3F3}" sibTransId="{FE0E6E36-88C8-42C6-942C-47F113215A38}"/>
    <dgm:cxn modelId="{28E67206-9D31-4883-AFA1-5788D25E5AE0}" srcId="{ED969B72-C165-4C5B-9C24-69887D4D95F8}" destId="{A12A9B0A-3F80-42C7-B054-2F5F92068337}" srcOrd="0" destOrd="0" parTransId="{70688037-BDED-4AE5-A75F-4047E5384A35}" sibTransId="{47D3B462-5052-409C-9E06-FE273BE8F1BE}"/>
    <dgm:cxn modelId="{D1243CDC-1D64-4733-BD18-654750179201}" type="presOf" srcId="{6201BD06-B2FC-46A1-8794-D5833576FC32}" destId="{BFDC16C9-754B-45FC-AE5F-786870B6C33A}" srcOrd="0" destOrd="0" presId="urn:microsoft.com/office/officeart/2005/8/layout/chevron2"/>
    <dgm:cxn modelId="{D1ACB768-64B4-476A-B452-BA043EA24517}" srcId="{7CF005A5-CEC7-44A6-A552-7655BC3D1410}" destId="{ED969B72-C165-4C5B-9C24-69887D4D95F8}" srcOrd="2" destOrd="0" parTransId="{D744FC49-3ED0-4C8E-9A89-4F8B7790B4E3}" sibTransId="{7337D1F1-2822-4422-8A18-5984CAF23805}"/>
    <dgm:cxn modelId="{A0A6BC63-17BC-46D9-949A-CBD91A1A09F4}" srcId="{7CF005A5-CEC7-44A6-A552-7655BC3D1410}" destId="{E2603E80-2810-46FA-9B67-54DA4BD16D33}" srcOrd="1" destOrd="0" parTransId="{A33BF6E3-C7F2-434A-9DDA-7113D3EFD4CE}" sibTransId="{68DE75EC-F49F-4BA6-8057-AA4D5DC6770D}"/>
    <dgm:cxn modelId="{BB3F2615-F7D9-48C0-9635-BBD78AB9FC69}" type="presOf" srcId="{FC50A092-7CC4-400A-A290-07B05DCD3DC0}" destId="{315002E2-EA53-4ED8-807F-4EE8CCAB909A}" srcOrd="0" destOrd="0" presId="urn:microsoft.com/office/officeart/2005/8/layout/chevron2"/>
    <dgm:cxn modelId="{03348E95-A2A6-4CAD-8EC5-AB0B56065FC8}" type="presOf" srcId="{ED969B72-C165-4C5B-9C24-69887D4D95F8}" destId="{FA158CCA-46F7-4486-8FFA-2732ED7D908A}" srcOrd="0" destOrd="0" presId="urn:microsoft.com/office/officeart/2005/8/layout/chevron2"/>
    <dgm:cxn modelId="{DB325D47-F85C-4336-9BA1-A7200BD75C45}" type="presOf" srcId="{A12A9B0A-3F80-42C7-B054-2F5F92068337}" destId="{81EFF26F-DB43-4110-8138-CC375ED94794}" srcOrd="0" destOrd="0" presId="urn:microsoft.com/office/officeart/2005/8/layout/chevron2"/>
    <dgm:cxn modelId="{E5D45943-75BD-4F55-89F6-1792222111F0}" type="presOf" srcId="{C4931109-E595-4446-8EA6-76F87913C22F}" destId="{04809517-C9C6-4B8B-AB48-85FC976A5D84}" srcOrd="0" destOrd="0" presId="urn:microsoft.com/office/officeart/2005/8/layout/chevron2"/>
    <dgm:cxn modelId="{9A5595AD-3B22-44FC-A77D-4EF7EBA4C77E}" type="presOf" srcId="{7CF005A5-CEC7-44A6-A552-7655BC3D1410}" destId="{0B420AB5-E451-425C-8EB5-6C74F62A8EF4}" srcOrd="0" destOrd="0" presId="urn:microsoft.com/office/officeart/2005/8/layout/chevron2"/>
    <dgm:cxn modelId="{FF3D9439-BE3B-4813-B54C-7B0C5FF370DB}" srcId="{E2603E80-2810-46FA-9B67-54DA4BD16D33}" destId="{FC50A092-7CC4-400A-A290-07B05DCD3DC0}" srcOrd="0" destOrd="0" parTransId="{3623DE01-B301-4B82-A723-605CD784F677}" sibTransId="{A8A21F8F-9973-4A5F-9CAE-3BA1934D9ED8}"/>
    <dgm:cxn modelId="{3CCF1081-9CAD-4EFB-B821-41C9471DA178}" type="presParOf" srcId="{0B420AB5-E451-425C-8EB5-6C74F62A8EF4}" destId="{808D4EF0-9A66-4C3D-A971-9BED519F262C}" srcOrd="0" destOrd="0" presId="urn:microsoft.com/office/officeart/2005/8/layout/chevron2"/>
    <dgm:cxn modelId="{98C219C0-C378-434E-905F-26B2CEAFF691}" type="presParOf" srcId="{808D4EF0-9A66-4C3D-A971-9BED519F262C}" destId="{04809517-C9C6-4B8B-AB48-85FC976A5D84}" srcOrd="0" destOrd="0" presId="urn:microsoft.com/office/officeart/2005/8/layout/chevron2"/>
    <dgm:cxn modelId="{9AE083C0-9854-4169-ABF7-B60F63346AC0}" type="presParOf" srcId="{808D4EF0-9A66-4C3D-A971-9BED519F262C}" destId="{BFDC16C9-754B-45FC-AE5F-786870B6C33A}" srcOrd="1" destOrd="0" presId="urn:microsoft.com/office/officeart/2005/8/layout/chevron2"/>
    <dgm:cxn modelId="{BA7F6AC5-593B-4B22-A88D-91B8C2840D99}" type="presParOf" srcId="{0B420AB5-E451-425C-8EB5-6C74F62A8EF4}" destId="{D37F16B9-616B-40EB-BAAC-9C7FB2903390}" srcOrd="1" destOrd="0" presId="urn:microsoft.com/office/officeart/2005/8/layout/chevron2"/>
    <dgm:cxn modelId="{8E56ACA1-80D8-4FBC-B464-DF0195DA96AC}" type="presParOf" srcId="{0B420AB5-E451-425C-8EB5-6C74F62A8EF4}" destId="{646A9E0E-E076-4DA6-B994-52E60DD59315}" srcOrd="2" destOrd="0" presId="urn:microsoft.com/office/officeart/2005/8/layout/chevron2"/>
    <dgm:cxn modelId="{BD9C13F9-8679-4138-B842-2AB01B633467}" type="presParOf" srcId="{646A9E0E-E076-4DA6-B994-52E60DD59315}" destId="{D96614E8-7A90-42A0-AFB5-46320CF29CE7}" srcOrd="0" destOrd="0" presId="urn:microsoft.com/office/officeart/2005/8/layout/chevron2"/>
    <dgm:cxn modelId="{D3F3F2F4-2C89-4FDD-8882-81633A6346B5}" type="presParOf" srcId="{646A9E0E-E076-4DA6-B994-52E60DD59315}" destId="{315002E2-EA53-4ED8-807F-4EE8CCAB909A}" srcOrd="1" destOrd="0" presId="urn:microsoft.com/office/officeart/2005/8/layout/chevron2"/>
    <dgm:cxn modelId="{72C9675A-73AB-414A-95E5-C1A3BB5248B9}" type="presParOf" srcId="{0B420AB5-E451-425C-8EB5-6C74F62A8EF4}" destId="{71ECD2E6-3658-47DC-8287-5995F0DDD411}" srcOrd="3" destOrd="0" presId="urn:microsoft.com/office/officeart/2005/8/layout/chevron2"/>
    <dgm:cxn modelId="{9D124899-9BDF-4B11-BDBF-DE1C6360DBD3}" type="presParOf" srcId="{0B420AB5-E451-425C-8EB5-6C74F62A8EF4}" destId="{0F874A09-E055-4968-AC68-E4C13EDA138A}" srcOrd="4" destOrd="0" presId="urn:microsoft.com/office/officeart/2005/8/layout/chevron2"/>
    <dgm:cxn modelId="{C6746874-AD58-464A-BF0B-1D9033CA41F0}" type="presParOf" srcId="{0F874A09-E055-4968-AC68-E4C13EDA138A}" destId="{FA158CCA-46F7-4486-8FFA-2732ED7D908A}" srcOrd="0" destOrd="0" presId="urn:microsoft.com/office/officeart/2005/8/layout/chevron2"/>
    <dgm:cxn modelId="{F3A8CD44-97CA-496E-8DAE-47B4AC276494}" type="presParOf" srcId="{0F874A09-E055-4968-AC68-E4C13EDA138A}" destId="{81EFF26F-DB43-4110-8138-CC375ED9479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C3A9D1-3C59-4ACA-8F55-C207B6230D77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F95281-E677-409E-A70B-4810DF118F56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Розничная торговля </a:t>
          </a:r>
        </a:p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1 719 062,3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778B73-A134-4741-8B7D-A8A03A68D8BD}" type="parTrans" cxnId="{ABE39C3D-091D-439C-95E9-185F8170DA1A}">
      <dgm:prSet/>
      <dgm:spPr/>
      <dgm:t>
        <a:bodyPr/>
        <a:lstStyle/>
        <a:p>
          <a:endParaRPr lang="ru-RU"/>
        </a:p>
      </dgm:t>
    </dgm:pt>
    <dgm:pt modelId="{85D45B63-CC52-4145-B998-F88836B6A852}" type="sibTrans" cxnId="{ABE39C3D-091D-439C-95E9-185F8170DA1A}">
      <dgm:prSet/>
      <dgm:spPr/>
      <dgm:t>
        <a:bodyPr/>
        <a:lstStyle/>
        <a:p>
          <a:endParaRPr lang="ru-RU"/>
        </a:p>
      </dgm:t>
    </dgm:pt>
    <dgm:pt modelId="{54B5D02B-6AC6-406D-BFCC-ABE6FFB1252A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Оптовая торговля </a:t>
          </a:r>
        </a:p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54 921,9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E603B9-C164-491E-8918-CD6A40E749C4}" type="parTrans" cxnId="{AF6489CC-92FB-4960-9B43-86F8EFC5D90E}">
      <dgm:prSet/>
      <dgm:spPr/>
      <dgm:t>
        <a:bodyPr/>
        <a:lstStyle/>
        <a:p>
          <a:endParaRPr lang="ru-RU"/>
        </a:p>
      </dgm:t>
    </dgm:pt>
    <dgm:pt modelId="{034A8E1A-9185-4FA2-BD50-99913A36DE71}" type="sibTrans" cxnId="{AF6489CC-92FB-4960-9B43-86F8EFC5D90E}">
      <dgm:prSet/>
      <dgm:spPr/>
      <dgm:t>
        <a:bodyPr/>
        <a:lstStyle/>
        <a:p>
          <a:endParaRPr lang="ru-RU"/>
        </a:p>
      </dgm:t>
    </dgm:pt>
    <dgm:pt modelId="{CA178B1B-512B-4900-80CB-D303E17382BE}" type="pres">
      <dgm:prSet presAssocID="{B0C3A9D1-3C59-4ACA-8F55-C207B6230D77}" presName="diagram" presStyleCnt="0">
        <dgm:presLayoutVars>
          <dgm:dir/>
          <dgm:resizeHandles val="exact"/>
        </dgm:presLayoutVars>
      </dgm:prSet>
      <dgm:spPr/>
    </dgm:pt>
    <dgm:pt modelId="{4AE84C80-C961-43DB-8E14-A745BA591084}" type="pres">
      <dgm:prSet presAssocID="{8BF95281-E677-409E-A70B-4810DF118F5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593467-D874-4151-9CB9-4661D2FCCA4A}" type="pres">
      <dgm:prSet presAssocID="{54B5D02B-6AC6-406D-BFCC-ABE6FFB1252A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6489CC-92FB-4960-9B43-86F8EFC5D90E}" srcId="{B0C3A9D1-3C59-4ACA-8F55-C207B6230D77}" destId="{54B5D02B-6AC6-406D-BFCC-ABE6FFB1252A}" srcOrd="1" destOrd="0" parTransId="{3BE603B9-C164-491E-8918-CD6A40E749C4}" sibTransId="{034A8E1A-9185-4FA2-BD50-99913A36DE71}"/>
    <dgm:cxn modelId="{F14EB871-3CA2-443C-B917-D8648C6D3A28}" type="presOf" srcId="{54B5D02B-6AC6-406D-BFCC-ABE6FFB1252A}" destId="{A2593467-D874-4151-9CB9-4661D2FCCA4A}" srcOrd="0" destOrd="0" presId="urn:microsoft.com/office/officeart/2005/8/layout/arrow5"/>
    <dgm:cxn modelId="{ABE39C3D-091D-439C-95E9-185F8170DA1A}" srcId="{B0C3A9D1-3C59-4ACA-8F55-C207B6230D77}" destId="{8BF95281-E677-409E-A70B-4810DF118F56}" srcOrd="0" destOrd="0" parTransId="{64778B73-A134-4741-8B7D-A8A03A68D8BD}" sibTransId="{85D45B63-CC52-4145-B998-F88836B6A852}"/>
    <dgm:cxn modelId="{34114B54-8989-494D-9F40-79BC077D4509}" type="presOf" srcId="{8BF95281-E677-409E-A70B-4810DF118F56}" destId="{4AE84C80-C961-43DB-8E14-A745BA591084}" srcOrd="0" destOrd="0" presId="urn:microsoft.com/office/officeart/2005/8/layout/arrow5"/>
    <dgm:cxn modelId="{96F760E4-429B-4B90-857B-79954A4D99F5}" type="presOf" srcId="{B0C3A9D1-3C59-4ACA-8F55-C207B6230D77}" destId="{CA178B1B-512B-4900-80CB-D303E17382BE}" srcOrd="0" destOrd="0" presId="urn:microsoft.com/office/officeart/2005/8/layout/arrow5"/>
    <dgm:cxn modelId="{FD818592-329A-4354-9811-A025CB006D57}" type="presParOf" srcId="{CA178B1B-512B-4900-80CB-D303E17382BE}" destId="{4AE84C80-C961-43DB-8E14-A745BA591084}" srcOrd="0" destOrd="0" presId="urn:microsoft.com/office/officeart/2005/8/layout/arrow5"/>
    <dgm:cxn modelId="{2D62A225-0715-47B6-B349-0DA108380A42}" type="presParOf" srcId="{CA178B1B-512B-4900-80CB-D303E17382BE}" destId="{A2593467-D874-4151-9CB9-4661D2FCCA4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61F3E2-56FA-491F-876C-BDAB67EECDC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037A1C-4929-4C08-B8D0-4A51583A8A67}">
      <dgm:prSet phldrT="[Текст]"/>
      <dgm:spPr/>
      <dgm:t>
        <a:bodyPr/>
        <a:lstStyle/>
        <a:p>
          <a:r>
            <a:rPr lang="ru-RU" dirty="0" smtClean="0"/>
            <a:t>Среднедушевой доход в месяц (руб.)</a:t>
          </a:r>
          <a:endParaRPr lang="ru-RU" dirty="0"/>
        </a:p>
      </dgm:t>
    </dgm:pt>
    <dgm:pt modelId="{2394202D-B693-4AA8-A56B-58833E2EAD1C}" type="parTrans" cxnId="{2A0F3A09-96DE-4D15-B952-2FD13D9F6F45}">
      <dgm:prSet/>
      <dgm:spPr/>
      <dgm:t>
        <a:bodyPr/>
        <a:lstStyle/>
        <a:p>
          <a:endParaRPr lang="ru-RU"/>
        </a:p>
      </dgm:t>
    </dgm:pt>
    <dgm:pt modelId="{F4D7A9F6-3776-42A9-AC00-96627095184B}" type="sibTrans" cxnId="{2A0F3A09-96DE-4D15-B952-2FD13D9F6F45}">
      <dgm:prSet/>
      <dgm:spPr/>
      <dgm:t>
        <a:bodyPr/>
        <a:lstStyle/>
        <a:p>
          <a:endParaRPr lang="ru-RU"/>
        </a:p>
      </dgm:t>
    </dgm:pt>
    <dgm:pt modelId="{105F5E26-18F9-4F17-B4FE-58EECD4B4A13}">
      <dgm:prSet phldrT="[Текст]"/>
      <dgm:spPr/>
      <dgm:t>
        <a:bodyPr/>
        <a:lstStyle/>
        <a:p>
          <a:r>
            <a:rPr lang="ru-RU" dirty="0" smtClean="0"/>
            <a:t>14 995,5</a:t>
          </a:r>
          <a:endParaRPr lang="ru-RU" dirty="0"/>
        </a:p>
      </dgm:t>
    </dgm:pt>
    <dgm:pt modelId="{59FF4CD7-3D74-40FF-B65A-13D0B1AB1409}" type="parTrans" cxnId="{98EEF1CB-AD44-4630-B9E2-E5591EC68734}">
      <dgm:prSet/>
      <dgm:spPr/>
      <dgm:t>
        <a:bodyPr/>
        <a:lstStyle/>
        <a:p>
          <a:endParaRPr lang="ru-RU"/>
        </a:p>
      </dgm:t>
    </dgm:pt>
    <dgm:pt modelId="{9B93969E-15F2-4F77-A821-0549F2DD0099}" type="sibTrans" cxnId="{98EEF1CB-AD44-4630-B9E2-E5591EC68734}">
      <dgm:prSet/>
      <dgm:spPr/>
      <dgm:t>
        <a:bodyPr/>
        <a:lstStyle/>
        <a:p>
          <a:endParaRPr lang="ru-RU"/>
        </a:p>
      </dgm:t>
    </dgm:pt>
    <dgm:pt modelId="{62F1ED8C-C544-4A63-B21C-D3FFAB891C6E}">
      <dgm:prSet phldrT="[Текст]"/>
      <dgm:spPr/>
      <dgm:t>
        <a:bodyPr/>
        <a:lstStyle/>
        <a:p>
          <a:r>
            <a:rPr lang="ru-RU" dirty="0" smtClean="0"/>
            <a:t>Среднемесячная заработная плата, руб.</a:t>
          </a:r>
          <a:endParaRPr lang="ru-RU" dirty="0"/>
        </a:p>
      </dgm:t>
    </dgm:pt>
    <dgm:pt modelId="{29D3898A-4324-4A11-AD6A-F059476FC7DD}" type="parTrans" cxnId="{318986E3-EC84-43FF-88CB-60F29A31FDF7}">
      <dgm:prSet/>
      <dgm:spPr/>
      <dgm:t>
        <a:bodyPr/>
        <a:lstStyle/>
        <a:p>
          <a:endParaRPr lang="ru-RU"/>
        </a:p>
      </dgm:t>
    </dgm:pt>
    <dgm:pt modelId="{70B85568-CDCD-4AEA-9BA0-CE079AC39120}" type="sibTrans" cxnId="{318986E3-EC84-43FF-88CB-60F29A31FDF7}">
      <dgm:prSet/>
      <dgm:spPr/>
      <dgm:t>
        <a:bodyPr/>
        <a:lstStyle/>
        <a:p>
          <a:endParaRPr lang="ru-RU"/>
        </a:p>
      </dgm:t>
    </dgm:pt>
    <dgm:pt modelId="{8C8046D6-2C43-4949-B19E-11577AD72584}">
      <dgm:prSet phldrT="[Текст]"/>
      <dgm:spPr/>
      <dgm:t>
        <a:bodyPr/>
        <a:lstStyle/>
        <a:p>
          <a:r>
            <a:rPr lang="ru-RU" dirty="0" smtClean="0"/>
            <a:t>22 893,0</a:t>
          </a:r>
          <a:endParaRPr lang="ru-RU" dirty="0"/>
        </a:p>
      </dgm:t>
    </dgm:pt>
    <dgm:pt modelId="{8D4C58FD-1D5C-4D77-A6BD-27BBC81398BA}" type="parTrans" cxnId="{99D8A17A-76F4-4D84-904B-2F4364E6F28C}">
      <dgm:prSet/>
      <dgm:spPr/>
      <dgm:t>
        <a:bodyPr/>
        <a:lstStyle/>
        <a:p>
          <a:endParaRPr lang="ru-RU"/>
        </a:p>
      </dgm:t>
    </dgm:pt>
    <dgm:pt modelId="{69F18322-A2F3-4015-AC06-BE915A0FC784}" type="sibTrans" cxnId="{99D8A17A-76F4-4D84-904B-2F4364E6F28C}">
      <dgm:prSet/>
      <dgm:spPr/>
      <dgm:t>
        <a:bodyPr/>
        <a:lstStyle/>
        <a:p>
          <a:endParaRPr lang="ru-RU"/>
        </a:p>
      </dgm:t>
    </dgm:pt>
    <dgm:pt modelId="{A96488F3-4A11-4A2C-B590-3978625BDA1F}" type="pres">
      <dgm:prSet presAssocID="{C961F3E2-56FA-491F-876C-BDAB67EECDC3}" presName="linear" presStyleCnt="0">
        <dgm:presLayoutVars>
          <dgm:animLvl val="lvl"/>
          <dgm:resizeHandles val="exact"/>
        </dgm:presLayoutVars>
      </dgm:prSet>
      <dgm:spPr/>
    </dgm:pt>
    <dgm:pt modelId="{A7D588B1-4FFE-4D28-B78A-F7417C3F16F1}" type="pres">
      <dgm:prSet presAssocID="{62037A1C-4929-4C08-B8D0-4A51583A8A6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D16640-A20A-4A48-AA0B-76F5288EFDFD}" type="pres">
      <dgm:prSet presAssocID="{62037A1C-4929-4C08-B8D0-4A51583A8A6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8DC59-98BE-428A-AA3D-B566D7B43B8D}" type="pres">
      <dgm:prSet presAssocID="{62F1ED8C-C544-4A63-B21C-D3FFAB891C6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70A98E8-E035-4AC7-9693-1F6A1781BA3C}" type="pres">
      <dgm:prSet presAssocID="{62F1ED8C-C544-4A63-B21C-D3FFAB891C6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D288CC-E9E8-464E-81CA-261C8DE2011B}" type="presOf" srcId="{8C8046D6-2C43-4949-B19E-11577AD72584}" destId="{270A98E8-E035-4AC7-9693-1F6A1781BA3C}" srcOrd="0" destOrd="0" presId="urn:microsoft.com/office/officeart/2005/8/layout/vList2"/>
    <dgm:cxn modelId="{2A0F3A09-96DE-4D15-B952-2FD13D9F6F45}" srcId="{C961F3E2-56FA-491F-876C-BDAB67EECDC3}" destId="{62037A1C-4929-4C08-B8D0-4A51583A8A67}" srcOrd="0" destOrd="0" parTransId="{2394202D-B693-4AA8-A56B-58833E2EAD1C}" sibTransId="{F4D7A9F6-3776-42A9-AC00-96627095184B}"/>
    <dgm:cxn modelId="{9B47C77D-A2FB-420F-B12A-2797934A51B0}" type="presOf" srcId="{105F5E26-18F9-4F17-B4FE-58EECD4B4A13}" destId="{A9D16640-A20A-4A48-AA0B-76F5288EFDFD}" srcOrd="0" destOrd="0" presId="urn:microsoft.com/office/officeart/2005/8/layout/vList2"/>
    <dgm:cxn modelId="{69BF7825-C0F4-47A7-9D9F-E784426D621A}" type="presOf" srcId="{62F1ED8C-C544-4A63-B21C-D3FFAB891C6E}" destId="{3B58DC59-98BE-428A-AA3D-B566D7B43B8D}" srcOrd="0" destOrd="0" presId="urn:microsoft.com/office/officeart/2005/8/layout/vList2"/>
    <dgm:cxn modelId="{67BDC6C8-CAF3-4DC4-B207-A1A55863925D}" type="presOf" srcId="{62037A1C-4929-4C08-B8D0-4A51583A8A67}" destId="{A7D588B1-4FFE-4D28-B78A-F7417C3F16F1}" srcOrd="0" destOrd="0" presId="urn:microsoft.com/office/officeart/2005/8/layout/vList2"/>
    <dgm:cxn modelId="{99D8A17A-76F4-4D84-904B-2F4364E6F28C}" srcId="{62F1ED8C-C544-4A63-B21C-D3FFAB891C6E}" destId="{8C8046D6-2C43-4949-B19E-11577AD72584}" srcOrd="0" destOrd="0" parTransId="{8D4C58FD-1D5C-4D77-A6BD-27BBC81398BA}" sibTransId="{69F18322-A2F3-4015-AC06-BE915A0FC784}"/>
    <dgm:cxn modelId="{318986E3-EC84-43FF-88CB-60F29A31FDF7}" srcId="{C961F3E2-56FA-491F-876C-BDAB67EECDC3}" destId="{62F1ED8C-C544-4A63-B21C-D3FFAB891C6E}" srcOrd="1" destOrd="0" parTransId="{29D3898A-4324-4A11-AD6A-F059476FC7DD}" sibTransId="{70B85568-CDCD-4AEA-9BA0-CE079AC39120}"/>
    <dgm:cxn modelId="{98EEF1CB-AD44-4630-B9E2-E5591EC68734}" srcId="{62037A1C-4929-4C08-B8D0-4A51583A8A67}" destId="{105F5E26-18F9-4F17-B4FE-58EECD4B4A13}" srcOrd="0" destOrd="0" parTransId="{59FF4CD7-3D74-40FF-B65A-13D0B1AB1409}" sibTransId="{9B93969E-15F2-4F77-A821-0549F2DD0099}"/>
    <dgm:cxn modelId="{CC53638C-6A28-4F93-A60E-E41D10319866}" type="presOf" srcId="{C961F3E2-56FA-491F-876C-BDAB67EECDC3}" destId="{A96488F3-4A11-4A2C-B590-3978625BDA1F}" srcOrd="0" destOrd="0" presId="urn:microsoft.com/office/officeart/2005/8/layout/vList2"/>
    <dgm:cxn modelId="{D4027B1E-513C-4424-BCEB-DFEC3D5393A9}" type="presParOf" srcId="{A96488F3-4A11-4A2C-B590-3978625BDA1F}" destId="{A7D588B1-4FFE-4D28-B78A-F7417C3F16F1}" srcOrd="0" destOrd="0" presId="urn:microsoft.com/office/officeart/2005/8/layout/vList2"/>
    <dgm:cxn modelId="{F23C9B24-22B0-41FC-852B-4DDBA5451D11}" type="presParOf" srcId="{A96488F3-4A11-4A2C-B590-3978625BDA1F}" destId="{A9D16640-A20A-4A48-AA0B-76F5288EFDFD}" srcOrd="1" destOrd="0" presId="urn:microsoft.com/office/officeart/2005/8/layout/vList2"/>
    <dgm:cxn modelId="{E2303C8C-5E1F-4EB5-AE8C-AACA59F21365}" type="presParOf" srcId="{A96488F3-4A11-4A2C-B590-3978625BDA1F}" destId="{3B58DC59-98BE-428A-AA3D-B566D7B43B8D}" srcOrd="2" destOrd="0" presId="urn:microsoft.com/office/officeart/2005/8/layout/vList2"/>
    <dgm:cxn modelId="{715A6D64-6BAB-43B8-99A4-83681430AD21}" type="presParOf" srcId="{A96488F3-4A11-4A2C-B590-3978625BDA1F}" destId="{270A98E8-E035-4AC7-9693-1F6A1781BA3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809517-C9C6-4B8B-AB48-85FC976A5D84}">
      <dsp:nvSpPr>
        <dsp:cNvPr id="0" name=""/>
        <dsp:cNvSpPr/>
      </dsp:nvSpPr>
      <dsp:spPr>
        <a:xfrm rot="5400000">
          <a:off x="-222646" y="22264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b="1" kern="1200" dirty="0">
            <a:solidFill>
              <a:schemeClr val="accent1">
                <a:lumMod val="50000"/>
              </a:schemeClr>
            </a:solidFill>
          </a:endParaRPr>
        </a:p>
      </dsp:txBody>
      <dsp:txXfrm rot="5400000">
        <a:off x="-222646" y="222646"/>
        <a:ext cx="1484312" cy="1039018"/>
      </dsp:txXfrm>
    </dsp:sp>
    <dsp:sp modelId="{BFDC16C9-754B-45FC-AE5F-786870B6C33A}">
      <dsp:nvSpPr>
        <dsp:cNvPr id="0" name=""/>
        <dsp:cNvSpPr/>
      </dsp:nvSpPr>
      <dsp:spPr>
        <a:xfrm rot="5400000">
          <a:off x="4177567" y="-3137369"/>
          <a:ext cx="964803" cy="72419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accent1">
                  <a:lumMod val="50000"/>
                </a:schemeClr>
              </a:solidFill>
            </a:rPr>
            <a:t>Численность трудовых ресурсов –         </a:t>
          </a:r>
          <a:r>
            <a:rPr lang="ru-RU" sz="3200" b="1" kern="1200" dirty="0" smtClean="0">
              <a:solidFill>
                <a:schemeClr val="accent1">
                  <a:lumMod val="50000"/>
                </a:schemeClr>
              </a:solidFill>
            </a:rPr>
            <a:t>10,4</a:t>
          </a:r>
          <a:r>
            <a:rPr lang="ru-RU" sz="2400" b="1" kern="1200" dirty="0" smtClean="0">
              <a:solidFill>
                <a:schemeClr val="accent1">
                  <a:lumMod val="50000"/>
                </a:schemeClr>
              </a:solidFill>
            </a:rPr>
            <a:t> тыс.чел.</a:t>
          </a:r>
          <a:endParaRPr lang="ru-RU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 rot="5400000">
        <a:off x="4177567" y="-3137369"/>
        <a:ext cx="964803" cy="7241901"/>
      </dsp:txXfrm>
    </dsp:sp>
    <dsp:sp modelId="{D96614E8-7A90-42A0-AFB5-46320CF29CE7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b="1" kern="1200" dirty="0">
            <a:solidFill>
              <a:schemeClr val="accent1">
                <a:lumMod val="50000"/>
              </a:schemeClr>
            </a:solidFill>
          </a:endParaRPr>
        </a:p>
      </dsp:txBody>
      <dsp:txXfrm rot="5400000">
        <a:off x="-222646" y="1512490"/>
        <a:ext cx="1484312" cy="1039018"/>
      </dsp:txXfrm>
    </dsp:sp>
    <dsp:sp modelId="{315002E2-EA53-4ED8-807F-4EE8CCAB909A}">
      <dsp:nvSpPr>
        <dsp:cNvPr id="0" name=""/>
        <dsp:cNvSpPr/>
      </dsp:nvSpPr>
      <dsp:spPr>
        <a:xfrm rot="5400000">
          <a:off x="4177567" y="-1848705"/>
          <a:ext cx="964803" cy="72419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accent1">
                  <a:lumMod val="50000"/>
                </a:schemeClr>
              </a:solidFill>
            </a:rPr>
            <a:t>Численность занятых в экономике –    7,9 тыс.чел.</a:t>
          </a:r>
          <a:endParaRPr lang="ru-RU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 rot="5400000">
        <a:off x="4177567" y="-1848705"/>
        <a:ext cx="964803" cy="7241901"/>
      </dsp:txXfrm>
    </dsp:sp>
    <dsp:sp modelId="{FA158CCA-46F7-4486-8FFA-2732ED7D908A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b="1" kern="1200" dirty="0">
            <a:solidFill>
              <a:schemeClr val="accent1">
                <a:lumMod val="50000"/>
              </a:schemeClr>
            </a:solidFill>
          </a:endParaRPr>
        </a:p>
      </dsp:txBody>
      <dsp:txXfrm rot="5400000">
        <a:off x="-222646" y="2801154"/>
        <a:ext cx="1484312" cy="1039018"/>
      </dsp:txXfrm>
    </dsp:sp>
    <dsp:sp modelId="{81EFF26F-DB43-4110-8138-CC375ED94794}">
      <dsp:nvSpPr>
        <dsp:cNvPr id="0" name=""/>
        <dsp:cNvSpPr/>
      </dsp:nvSpPr>
      <dsp:spPr>
        <a:xfrm rot="5400000">
          <a:off x="4177567" y="-560041"/>
          <a:ext cx="964803" cy="72419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accent1">
                  <a:lumMod val="50000"/>
                </a:schemeClr>
              </a:solidFill>
            </a:rPr>
            <a:t>Среднесписочная численность работников организаций – </a:t>
          </a:r>
          <a:r>
            <a:rPr lang="ru-RU" sz="3200" b="1" kern="1200" dirty="0" smtClean="0">
              <a:solidFill>
                <a:schemeClr val="accent1">
                  <a:lumMod val="50000"/>
                </a:schemeClr>
              </a:solidFill>
            </a:rPr>
            <a:t>5,8</a:t>
          </a:r>
          <a:r>
            <a:rPr lang="ru-RU" sz="2400" b="1" kern="1200" dirty="0" smtClean="0">
              <a:solidFill>
                <a:schemeClr val="accent1">
                  <a:lumMod val="50000"/>
                </a:schemeClr>
              </a:solidFill>
            </a:rPr>
            <a:t> тыс.чел.</a:t>
          </a:r>
          <a:endParaRPr lang="ru-RU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 rot="5400000">
        <a:off x="4177567" y="-560041"/>
        <a:ext cx="964803" cy="724190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E84C80-C961-43DB-8E14-A745BA591084}">
      <dsp:nvSpPr>
        <dsp:cNvPr id="0" name=""/>
        <dsp:cNvSpPr/>
      </dsp:nvSpPr>
      <dsp:spPr>
        <a:xfrm rot="16200000">
          <a:off x="562" y="265290"/>
          <a:ext cx="3533419" cy="3533419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Розничная торговля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1 719 062,3</a:t>
          </a:r>
          <a:endParaRPr lang="ru-RU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562" y="265290"/>
        <a:ext cx="3533419" cy="3533419"/>
      </dsp:txXfrm>
    </dsp:sp>
    <dsp:sp modelId="{A2593467-D874-4151-9CB9-4661D2FCCA4A}">
      <dsp:nvSpPr>
        <dsp:cNvPr id="0" name=""/>
        <dsp:cNvSpPr/>
      </dsp:nvSpPr>
      <dsp:spPr>
        <a:xfrm rot="5400000">
          <a:off x="3738825" y="265290"/>
          <a:ext cx="3533419" cy="3533419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Оптовая торговля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54 921,9</a:t>
          </a:r>
          <a:endParaRPr lang="ru-RU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3738825" y="265290"/>
        <a:ext cx="3533419" cy="353341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D588B1-4FFE-4D28-B78A-F7417C3F16F1}">
      <dsp:nvSpPr>
        <dsp:cNvPr id="0" name=""/>
        <dsp:cNvSpPr/>
      </dsp:nvSpPr>
      <dsp:spPr>
        <a:xfrm>
          <a:off x="0" y="33999"/>
          <a:ext cx="6096000" cy="1385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Среднедушевой доход в месяц (руб.)</a:t>
          </a:r>
          <a:endParaRPr lang="ru-RU" sz="3700" kern="1200" dirty="0"/>
        </a:p>
      </dsp:txBody>
      <dsp:txXfrm>
        <a:off x="0" y="33999"/>
        <a:ext cx="6096000" cy="1385280"/>
      </dsp:txXfrm>
    </dsp:sp>
    <dsp:sp modelId="{A9D16640-A20A-4A48-AA0B-76F5288EFDFD}">
      <dsp:nvSpPr>
        <dsp:cNvPr id="0" name=""/>
        <dsp:cNvSpPr/>
      </dsp:nvSpPr>
      <dsp:spPr>
        <a:xfrm>
          <a:off x="0" y="1419280"/>
          <a:ext cx="60960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900" kern="1200" dirty="0" smtClean="0"/>
            <a:t>14 995,5</a:t>
          </a:r>
          <a:endParaRPr lang="ru-RU" sz="2900" kern="1200" dirty="0"/>
        </a:p>
      </dsp:txBody>
      <dsp:txXfrm>
        <a:off x="0" y="1419280"/>
        <a:ext cx="6096000" cy="612720"/>
      </dsp:txXfrm>
    </dsp:sp>
    <dsp:sp modelId="{3B58DC59-98BE-428A-AA3D-B566D7B43B8D}">
      <dsp:nvSpPr>
        <dsp:cNvPr id="0" name=""/>
        <dsp:cNvSpPr/>
      </dsp:nvSpPr>
      <dsp:spPr>
        <a:xfrm>
          <a:off x="0" y="2032000"/>
          <a:ext cx="6096000" cy="1385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Среднемесячная заработная плата, руб.</a:t>
          </a:r>
          <a:endParaRPr lang="ru-RU" sz="3700" kern="1200" dirty="0"/>
        </a:p>
      </dsp:txBody>
      <dsp:txXfrm>
        <a:off x="0" y="2032000"/>
        <a:ext cx="6096000" cy="1385280"/>
      </dsp:txXfrm>
    </dsp:sp>
    <dsp:sp modelId="{270A98E8-E035-4AC7-9693-1F6A1781BA3C}">
      <dsp:nvSpPr>
        <dsp:cNvPr id="0" name=""/>
        <dsp:cNvSpPr/>
      </dsp:nvSpPr>
      <dsp:spPr>
        <a:xfrm>
          <a:off x="0" y="3417280"/>
          <a:ext cx="60960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900" kern="1200" dirty="0" smtClean="0"/>
            <a:t>22 893,0</a:t>
          </a:r>
          <a:endParaRPr lang="ru-RU" sz="2900" kern="1200" dirty="0"/>
        </a:p>
      </dsp:txBody>
      <dsp:txXfrm>
        <a:off x="0" y="3417280"/>
        <a:ext cx="6096000" cy="612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4E8D298-25D9-4D8A-AB7F-160C330F5B92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0ACA25C-3850-4E9D-AEBF-A1A12DF19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D298-25D9-4D8A-AB7F-160C330F5B92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A25C-3850-4E9D-AEBF-A1A12DF19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D298-25D9-4D8A-AB7F-160C330F5B92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A25C-3850-4E9D-AEBF-A1A12DF19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D298-25D9-4D8A-AB7F-160C330F5B92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A25C-3850-4E9D-AEBF-A1A12DF19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D298-25D9-4D8A-AB7F-160C330F5B92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A25C-3850-4E9D-AEBF-A1A12DF19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D298-25D9-4D8A-AB7F-160C330F5B92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A25C-3850-4E9D-AEBF-A1A12DF19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E8D298-25D9-4D8A-AB7F-160C330F5B92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ACA25C-3850-4E9D-AEBF-A1A12DF19869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4E8D298-25D9-4D8A-AB7F-160C330F5B92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0ACA25C-3850-4E9D-AEBF-A1A12DF19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D298-25D9-4D8A-AB7F-160C330F5B92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A25C-3850-4E9D-AEBF-A1A12DF19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D298-25D9-4D8A-AB7F-160C330F5B92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A25C-3850-4E9D-AEBF-A1A12DF19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D298-25D9-4D8A-AB7F-160C330F5B92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A25C-3850-4E9D-AEBF-A1A12DF19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4E8D298-25D9-4D8A-AB7F-160C330F5B92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0ACA25C-3850-4E9D-AEBF-A1A12DF198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8064896" cy="22596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Прогноз социально – экономического развития Балахтинского района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2016 год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439248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Численность населения Балахтинского района </a:t>
            </a: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18,9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тыс.чел.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069848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Занятость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395536" y="1988840"/>
          <a:ext cx="82809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9848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Индекс потребительских цен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Блок-схема: магнитный диск 3"/>
          <p:cNvSpPr/>
          <p:nvPr/>
        </p:nvSpPr>
        <p:spPr>
          <a:xfrm>
            <a:off x="2987824" y="3068960"/>
            <a:ext cx="2808312" cy="3384376"/>
          </a:xfrm>
          <a:prstGeom prst="flowChartMagneticDis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1988840"/>
            <a:ext cx="142859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2016 г.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106,6%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72819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Прибыль организаций, тыс.руб.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6016" y="2996952"/>
            <a:ext cx="28729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2015 г.</a:t>
            </a:r>
          </a:p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167 621,0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>
            <a:off x="1115616" y="3573016"/>
            <a:ext cx="6840760" cy="1008112"/>
          </a:xfrm>
          <a:prstGeom prst="bentConnector3">
            <a:avLst>
              <a:gd name="adj1" fmla="val 50000"/>
            </a:avLst>
          </a:prstGeom>
          <a:ln w="127000">
            <a:headEnd type="arrow"/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403648" y="3861048"/>
            <a:ext cx="287290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2016 г.</a:t>
            </a:r>
            <a:endParaRPr lang="ru-RU" sz="4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182 707,0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84976" cy="108012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Оборот торговли, тыс.руб.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971600" y="1916832"/>
          <a:ext cx="72728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435280" cy="93610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Инвестиции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683568" y="4005064"/>
            <a:ext cx="7560840" cy="1152128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060848"/>
            <a:ext cx="49685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Объем инвестиций в основной капитал за счет всех источников финансирования по полному кругу организаций –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232 450,3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тыс.руб.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5157192"/>
            <a:ext cx="6253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 роста (среднегодовой) – 90,7 %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984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Уровень жизни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547664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276</TotalTime>
  <Words>122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Прогноз социально – экономического развития Балахтинского района  на 2016 год </vt:lpstr>
      <vt:lpstr>Численность населения Балахтинского района 18,9 тыс.чел.</vt:lpstr>
      <vt:lpstr>Занятость</vt:lpstr>
      <vt:lpstr>Индекс потребительских цен</vt:lpstr>
      <vt:lpstr>Прибыль организаций, тыс.руб. </vt:lpstr>
      <vt:lpstr>Оборот торговли, тыс.руб.</vt:lpstr>
      <vt:lpstr>Инвестиции</vt:lpstr>
      <vt:lpstr>Уровень жизни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Прогноз социально – экономического развития Балахтинского района </dc:title>
  <dc:creator>economist</dc:creator>
  <cp:lastModifiedBy>economist</cp:lastModifiedBy>
  <cp:revision>28</cp:revision>
  <dcterms:created xsi:type="dcterms:W3CDTF">2016-04-01T02:54:28Z</dcterms:created>
  <dcterms:modified xsi:type="dcterms:W3CDTF">2016-04-01T07:31:05Z</dcterms:modified>
</cp:coreProperties>
</file>