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notesSlides/notesSlide2.xml" ContentType="application/vnd.openxmlformats-officedocument.presentationml.notesSl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93" r:id="rId1"/>
  </p:sldMasterIdLst>
  <p:notesMasterIdLst>
    <p:notesMasterId r:id="rId56"/>
  </p:notesMasterIdLst>
  <p:handoutMasterIdLst>
    <p:handoutMasterId r:id="rId57"/>
  </p:handoutMasterIdLst>
  <p:sldIdLst>
    <p:sldId id="256" r:id="rId2"/>
    <p:sldId id="331" r:id="rId3"/>
    <p:sldId id="296" r:id="rId4"/>
    <p:sldId id="332" r:id="rId5"/>
    <p:sldId id="259" r:id="rId6"/>
    <p:sldId id="257" r:id="rId7"/>
    <p:sldId id="339" r:id="rId8"/>
    <p:sldId id="267" r:id="rId9"/>
    <p:sldId id="271" r:id="rId10"/>
    <p:sldId id="272" r:id="rId11"/>
    <p:sldId id="333" r:id="rId12"/>
    <p:sldId id="299" r:id="rId13"/>
    <p:sldId id="276" r:id="rId14"/>
    <p:sldId id="334" r:id="rId15"/>
    <p:sldId id="277" r:id="rId16"/>
    <p:sldId id="278" r:id="rId17"/>
    <p:sldId id="279" r:id="rId18"/>
    <p:sldId id="280" r:id="rId19"/>
    <p:sldId id="343" r:id="rId20"/>
    <p:sldId id="275" r:id="rId21"/>
    <p:sldId id="282" r:id="rId22"/>
    <p:sldId id="281" r:id="rId23"/>
    <p:sldId id="283" r:id="rId24"/>
    <p:sldId id="284" r:id="rId25"/>
    <p:sldId id="285" r:id="rId26"/>
    <p:sldId id="258" r:id="rId27"/>
    <p:sldId id="335" r:id="rId28"/>
    <p:sldId id="324" r:id="rId29"/>
    <p:sldId id="336" r:id="rId30"/>
    <p:sldId id="337" r:id="rId31"/>
    <p:sldId id="286" r:id="rId32"/>
    <p:sldId id="338" r:id="rId33"/>
    <p:sldId id="288" r:id="rId34"/>
    <p:sldId id="289" r:id="rId35"/>
    <p:sldId id="300" r:id="rId36"/>
    <p:sldId id="266" r:id="rId37"/>
    <p:sldId id="262" r:id="rId38"/>
    <p:sldId id="298" r:id="rId39"/>
    <p:sldId id="340" r:id="rId40"/>
    <p:sldId id="315" r:id="rId41"/>
    <p:sldId id="306" r:id="rId42"/>
    <p:sldId id="261" r:id="rId43"/>
    <p:sldId id="301" r:id="rId44"/>
    <p:sldId id="293" r:id="rId45"/>
    <p:sldId id="345" r:id="rId46"/>
    <p:sldId id="295" r:id="rId47"/>
    <p:sldId id="342" r:id="rId48"/>
    <p:sldId id="341" r:id="rId49"/>
    <p:sldId id="297" r:id="rId50"/>
    <p:sldId id="346" r:id="rId51"/>
    <p:sldId id="347" r:id="rId52"/>
    <p:sldId id="309" r:id="rId53"/>
    <p:sldId id="310" r:id="rId54"/>
    <p:sldId id="348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57D"/>
    <a:srgbClr val="008000"/>
    <a:srgbClr val="630F09"/>
    <a:srgbClr val="FF9933"/>
    <a:srgbClr val="DA4F18"/>
    <a:srgbClr val="00FFFF"/>
    <a:srgbClr val="FF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499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3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conomist\&#1056;&#1072;&#1073;&#1086;&#1095;&#1080;&#1081;%20&#1089;&#1090;&#1086;&#1083;\&#1070;&#1083;&#1103;\&#1048;&#1058;&#1054;&#1043;&#1054;&#1042;&#1054;&#1045;\&#1048;&#1090;&#1086;&#1075;&#1086;&#1074;&#1086;&#1077;%20&#1089;&#1086;&#1074;&#1077;&#1097;&#1072;&#1085;&#1080;&#1077;%202015\&#1044;&#1080;&#1072;&#1075;&#1088;&#1072;&#1084;&#1084;&#1099;%20&#1082;%20&#1089;&#1083;&#1072;&#1081;&#1076;&#1072;&#1084;%20(&#1075;&#1086;&#1076;&#1086;&#1074;&#1086;&#1077;%202013)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036065437173733E-2"/>
          <c:y val="0.10300156153748539"/>
          <c:w val="0.79803609784098051"/>
          <c:h val="0.765440613026823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Диаграммы!$C$3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97441025071155E-3"/>
                  <c:y val="-5.7643082385308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EFC-4E92-8430-F2E96C27F866}"/>
                </c:ext>
              </c:extLst>
            </c:dLbl>
            <c:dLbl>
              <c:idx val="2"/>
              <c:layout>
                <c:manualLayout>
                  <c:x val="1.469744102507128E-3"/>
                  <c:y val="-3.689157272659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FC-4E92-8430-F2E96C27F8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Диаграммы!$B$4:$B$6</c:f>
              <c:strCache>
                <c:ptCount val="3"/>
                <c:pt idx="0">
                  <c:v>Юридические лица</c:v>
                </c:pt>
                <c:pt idx="2">
                  <c:v>Индивидуальные предприниматели</c:v>
                </c:pt>
              </c:strCache>
            </c:strRef>
          </c:cat>
          <c:val>
            <c:numRef>
              <c:f>Диаграммы!$C$4:$C$6</c:f>
              <c:numCache>
                <c:formatCode>General</c:formatCode>
                <c:ptCount val="3"/>
                <c:pt idx="0">
                  <c:v>231</c:v>
                </c:pt>
                <c:pt idx="2">
                  <c:v>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FC-4E92-8430-F2E96C27F866}"/>
            </c:ext>
          </c:extLst>
        </c:ser>
        <c:ser>
          <c:idx val="1"/>
          <c:order val="1"/>
          <c:tx>
            <c:strRef>
              <c:f>Диаграммы!$D$3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ln w="9525"/>
            </c:spPr>
            <c:extLst>
              <c:ext xmlns:c16="http://schemas.microsoft.com/office/drawing/2014/chart" uri="{C3380CC4-5D6E-409C-BE32-E72D297353CC}">
                <c16:uniqueId val="{00000004-5EFC-4E92-8430-F2E96C27F866}"/>
              </c:ext>
            </c:extLst>
          </c:dPt>
          <c:dLbls>
            <c:dLbl>
              <c:idx val="0"/>
              <c:layout>
                <c:manualLayout>
                  <c:x val="1.9908551827574741E-2"/>
                  <c:y val="-4.888877753637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EFC-4E92-8430-F2E96C27F866}"/>
                </c:ext>
              </c:extLst>
            </c:dLbl>
            <c:dLbl>
              <c:idx val="2"/>
              <c:layout>
                <c:manualLayout>
                  <c:x val="2.7257388067992553E-2"/>
                  <c:y val="-3.5816778875507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EFC-4E92-8430-F2E96C27F8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Диаграммы!$B$4:$B$6</c:f>
              <c:strCache>
                <c:ptCount val="3"/>
                <c:pt idx="0">
                  <c:v>Юридические лица</c:v>
                </c:pt>
                <c:pt idx="2">
                  <c:v>Индивидуальные предприниматели</c:v>
                </c:pt>
              </c:strCache>
            </c:strRef>
          </c:cat>
          <c:val>
            <c:numRef>
              <c:f>Диаграммы!$D$4:$D$6</c:f>
              <c:numCache>
                <c:formatCode>General</c:formatCode>
                <c:ptCount val="3"/>
                <c:pt idx="0">
                  <c:v>280</c:v>
                </c:pt>
                <c:pt idx="2">
                  <c:v>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FC-4E92-8430-F2E96C27F8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gapDepth val="500"/>
        <c:shape val="cylinder"/>
        <c:axId val="185165696"/>
        <c:axId val="154984832"/>
        <c:axId val="0"/>
      </c:bar3DChart>
      <c:catAx>
        <c:axId val="18516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pPr>
            <a:endParaRPr lang="ru-RU"/>
          </a:p>
        </c:txPr>
        <c:crossAx val="154984832"/>
        <c:crosses val="autoZero"/>
        <c:auto val="1"/>
        <c:lblAlgn val="ctr"/>
        <c:lblOffset val="100"/>
        <c:noMultiLvlLbl val="0"/>
      </c:catAx>
      <c:valAx>
        <c:axId val="154984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51656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0033977706180834E-2"/>
          <c:y val="3.9453830432751677E-2"/>
          <c:w val="0.11162160813548522"/>
          <c:h val="0.27261861498082202"/>
        </c:manualLayout>
      </c:layout>
      <c:overlay val="0"/>
      <c:txPr>
        <a:bodyPr/>
        <a:lstStyle/>
        <a:p>
          <a:pPr>
            <a:defRPr sz="1800" b="1"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709979856518697"/>
          <c:y val="1.4885568270192205E-2"/>
          <c:w val="0.78699805212899998"/>
          <c:h val="0.50385309039736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Диаграммы!$C$142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600" smtClean="0"/>
                      <a:t>3</a:t>
                    </a:r>
                    <a:r>
                      <a:rPr lang="ru-RU" smtClean="0"/>
                      <a:t>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B-4CA2-88AE-9AF862F56F73}"/>
                </c:ext>
              </c:extLst>
            </c:dLbl>
            <c:dLbl>
              <c:idx val="1"/>
              <c:layout>
                <c:manualLayout>
                  <c:x val="1.014366459282302E-2"/>
                  <c:y val="-2.8219086768136867E-2"/>
                </c:manualLayout>
              </c:layout>
              <c:tx>
                <c:rich>
                  <a:bodyPr/>
                  <a:lstStyle/>
                  <a:p>
                    <a:r>
                      <a:rPr lang="ru-RU" sz="1600" smtClean="0"/>
                      <a:t>7</a:t>
                    </a:r>
                    <a:r>
                      <a:rPr lang="ru-RU" smtClean="0"/>
                      <a:t>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DB-4CA2-88AE-9AF862F56F73}"/>
                </c:ext>
              </c:extLst>
            </c:dLbl>
            <c:dLbl>
              <c:idx val="2"/>
              <c:layout>
                <c:manualLayout>
                  <c:x val="5.782599747569039E-3"/>
                  <c:y val="-9.4063622560456566E-3"/>
                </c:manualLayout>
              </c:layout>
              <c:tx>
                <c:rich>
                  <a:bodyPr/>
                  <a:lstStyle/>
                  <a:p>
                    <a:r>
                      <a:rPr lang="ru-RU" sz="1600" smtClean="0"/>
                      <a:t>1</a:t>
                    </a:r>
                    <a:r>
                      <a:rPr lang="ru-RU" smtClean="0"/>
                      <a:t>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DB-4CA2-88AE-9AF862F56F73}"/>
                </c:ext>
              </c:extLst>
            </c:dLbl>
            <c:dLbl>
              <c:idx val="3"/>
              <c:layout>
                <c:manualLayout>
                  <c:x val="8.6738996213535507E-3"/>
                  <c:y val="-9.4063622560456566E-3"/>
                </c:manualLayout>
              </c:layout>
              <c:tx>
                <c:rich>
                  <a:bodyPr/>
                  <a:lstStyle/>
                  <a:p>
                    <a:r>
                      <a:rPr lang="ru-RU" sz="1600" smtClean="0"/>
                      <a:t>9</a:t>
                    </a:r>
                    <a:r>
                      <a:rPr lang="ru-RU" smtClean="0"/>
                      <a:t>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DB-4CA2-88AE-9AF862F56F7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600" smtClean="0"/>
                      <a:t>5</a:t>
                    </a:r>
                    <a:r>
                      <a:rPr lang="ru-RU" smtClean="0"/>
                      <a:t>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DB-4CA2-88AE-9AF862F56F73}"/>
                </c:ext>
              </c:extLst>
            </c:dLbl>
            <c:dLbl>
              <c:idx val="5"/>
              <c:layout>
                <c:manualLayout>
                  <c:x val="-5.3006552016504355E-17"/>
                  <c:y val="-1.881272451209125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3</a:t>
                    </a:r>
                    <a:r>
                      <a:rPr lang="ru-RU" dirty="0" smtClean="0"/>
                      <a:t>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DB-4CA2-88AE-9AF862F56F73}"/>
                </c:ext>
              </c:extLst>
            </c:dLbl>
            <c:dLbl>
              <c:idx val="6"/>
              <c:layout>
                <c:manualLayout>
                  <c:x val="2.8912998737845156E-3"/>
                  <c:y val="-4.7031811280228196E-3"/>
                </c:manualLayout>
              </c:layout>
              <c:tx>
                <c:rich>
                  <a:bodyPr/>
                  <a:lstStyle/>
                  <a:p>
                    <a:r>
                      <a:rPr lang="ru-RU" sz="1600" smtClean="0"/>
                      <a:t>7</a:t>
                    </a:r>
                    <a:r>
                      <a:rPr lang="ru-RU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DB-4CA2-88AE-9AF862F56F73}"/>
                </c:ext>
              </c:extLst>
            </c:dLbl>
            <c:dLbl>
              <c:idx val="7"/>
              <c:layout>
                <c:manualLayout>
                  <c:x val="2.8912998737845156E-3"/>
                  <c:y val="-1.410954338406844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</a:t>
                    </a:r>
                    <a:r>
                      <a:rPr lang="ru-RU" dirty="0" smtClean="0"/>
                      <a:t>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DB-4CA2-88AE-9AF862F56F73}"/>
                </c:ext>
              </c:extLst>
            </c:dLbl>
            <c:dLbl>
              <c:idx val="8"/>
              <c:layout>
                <c:manualLayout>
                  <c:x val="4.336949810676781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smtClean="0"/>
                      <a:t>0</a:t>
                    </a:r>
                    <a:r>
                      <a:rPr lang="ru-RU" smtClean="0"/>
                      <a:t>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DB-4CA2-88AE-9AF862F56F73}"/>
                </c:ext>
              </c:extLst>
            </c:dLbl>
            <c:dLbl>
              <c:idx val="9"/>
              <c:layout>
                <c:manualLayout>
                  <c:x val="4.3369498106767814E-3"/>
                  <c:y val="-1.4109543384068441E-2"/>
                </c:manualLayout>
              </c:layout>
              <c:tx>
                <c:rich>
                  <a:bodyPr/>
                  <a:lstStyle/>
                  <a:p>
                    <a:r>
                      <a:rPr lang="ru-RU" sz="1600" smtClean="0"/>
                      <a:t>7</a:t>
                    </a:r>
                    <a:r>
                      <a:rPr lang="ru-RU" smtClean="0"/>
                      <a:t>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DB-4CA2-88AE-9AF862F56F73}"/>
                </c:ext>
              </c:extLst>
            </c:dLbl>
            <c:dLbl>
              <c:idx val="10"/>
              <c:layout>
                <c:manualLayout>
                  <c:x val="5.7825997475691492E-3"/>
                  <c:y val="-9.4063622560456566E-3"/>
                </c:manualLayout>
              </c:layout>
              <c:tx>
                <c:rich>
                  <a:bodyPr/>
                  <a:lstStyle/>
                  <a:p>
                    <a:r>
                      <a:rPr lang="ru-RU" sz="1600" smtClean="0"/>
                      <a:t>7</a:t>
                    </a:r>
                    <a:r>
                      <a:rPr lang="ru-RU" smtClean="0"/>
                      <a:t>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DB-4CA2-88AE-9AF862F56F73}"/>
                </c:ext>
              </c:extLst>
            </c:dLbl>
            <c:dLbl>
              <c:idx val="11"/>
              <c:layout>
                <c:manualLayout>
                  <c:x val="1.445649936892259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-</a:t>
                    </a:r>
                    <a:r>
                      <a:rPr lang="ru-RU" dirty="0" smtClean="0"/>
                      <a:t>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DB-4CA2-88AE-9AF862F56F73}"/>
                </c:ext>
              </c:extLst>
            </c:dLbl>
            <c:dLbl>
              <c:idx val="12"/>
              <c:layout>
                <c:manualLayout>
                  <c:x val="4.3369498106767814E-3"/>
                  <c:y val="-2.351590564011410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</a:t>
                    </a:r>
                    <a:r>
                      <a:rPr lang="ru-RU" dirty="0" smtClean="0"/>
                      <a:t>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1DB-4CA2-88AE-9AF862F56F73}"/>
                </c:ext>
              </c:extLst>
            </c:dLbl>
            <c:dLbl>
              <c:idx val="13"/>
              <c:layout>
                <c:manualLayout>
                  <c:x val="1.3010849432030232E-2"/>
                  <c:y val="4.3111995640090198E-17"/>
                </c:manualLayout>
              </c:layout>
              <c:tx>
                <c:rich>
                  <a:bodyPr/>
                  <a:lstStyle/>
                  <a:p>
                    <a:r>
                      <a:rPr lang="ru-RU" sz="1600" smtClean="0"/>
                      <a:t>1</a:t>
                    </a:r>
                    <a:r>
                      <a:rPr lang="ru-RU" smtClean="0"/>
                      <a:t>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1DB-4CA2-88AE-9AF862F56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Диаграммы!$B$143:$B$156</c:f>
              <c:strCache>
                <c:ptCount val="14"/>
                <c:pt idx="0">
                  <c:v>Управление, правоохр. органы, судеб. органы</c:v>
                </c:pt>
                <c:pt idx="1">
                  <c:v>Финансы, кредитование, страхование</c:v>
                </c:pt>
                <c:pt idx="2">
                  <c:v>Образование</c:v>
                </c:pt>
                <c:pt idx="3">
                  <c:v>Здравоохранение и социальное обеспечение</c:v>
                </c:pt>
                <c:pt idx="4">
                  <c:v>Торговля</c:v>
                </c:pt>
                <c:pt idx="5">
                  <c:v>Санаторно-курортные услуги</c:v>
                </c:pt>
                <c:pt idx="6">
                  <c:v>ЖКХ</c:v>
                </c:pt>
                <c:pt idx="7">
                  <c:v>Строит-во и а/д хозяйство</c:v>
                </c:pt>
                <c:pt idx="8">
                  <c:v>Связь</c:v>
                </c:pt>
                <c:pt idx="9">
                  <c:v>Транспорт</c:v>
                </c:pt>
                <c:pt idx="10">
                  <c:v>Обрабатывающие производства</c:v>
                </c:pt>
                <c:pt idx="11">
                  <c:v>Добыча полезных ископаемых</c:v>
                </c:pt>
                <c:pt idx="12">
                  <c:v>Лесное хозяйство</c:v>
                </c:pt>
                <c:pt idx="13">
                  <c:v>Сельское хозяйство</c:v>
                </c:pt>
              </c:strCache>
            </c:strRef>
          </c:cat>
          <c:val>
            <c:numRef>
              <c:f>Диаграммы!$C$143:$C$156</c:f>
              <c:numCache>
                <c:formatCode>0.0</c:formatCode>
                <c:ptCount val="14"/>
                <c:pt idx="0">
                  <c:v>35655.950000000012</c:v>
                </c:pt>
                <c:pt idx="1">
                  <c:v>34428.300000000003</c:v>
                </c:pt>
                <c:pt idx="2">
                  <c:v>19269</c:v>
                </c:pt>
                <c:pt idx="3">
                  <c:v>15945.6</c:v>
                </c:pt>
                <c:pt idx="4">
                  <c:v>8141.6</c:v>
                </c:pt>
                <c:pt idx="5">
                  <c:v>8714.7999999999847</c:v>
                </c:pt>
                <c:pt idx="6">
                  <c:v>13074</c:v>
                </c:pt>
                <c:pt idx="7">
                  <c:v>27100</c:v>
                </c:pt>
                <c:pt idx="8">
                  <c:v>16826.400000000001</c:v>
                </c:pt>
                <c:pt idx="9">
                  <c:v>16514</c:v>
                </c:pt>
                <c:pt idx="10">
                  <c:v>13807.4</c:v>
                </c:pt>
                <c:pt idx="11">
                  <c:v>31740</c:v>
                </c:pt>
                <c:pt idx="12">
                  <c:v>14809.6</c:v>
                </c:pt>
                <c:pt idx="13">
                  <c:v>11333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1DB-4CA2-88AE-9AF862F56F73}"/>
            </c:ext>
          </c:extLst>
        </c:ser>
        <c:ser>
          <c:idx val="1"/>
          <c:order val="1"/>
          <c:tx>
            <c:strRef>
              <c:f>Диаграммы!$D$142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993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Диаграммы!$B$143:$B$156</c:f>
              <c:strCache>
                <c:ptCount val="14"/>
                <c:pt idx="0">
                  <c:v>Управление, правоохр. органы, судеб. органы</c:v>
                </c:pt>
                <c:pt idx="1">
                  <c:v>Финансы, кредитование, страхование</c:v>
                </c:pt>
                <c:pt idx="2">
                  <c:v>Образование</c:v>
                </c:pt>
                <c:pt idx="3">
                  <c:v>Здравоохранение и социальное обеспечение</c:v>
                </c:pt>
                <c:pt idx="4">
                  <c:v>Торговля</c:v>
                </c:pt>
                <c:pt idx="5">
                  <c:v>Санаторно-курортные услуги</c:v>
                </c:pt>
                <c:pt idx="6">
                  <c:v>ЖКХ</c:v>
                </c:pt>
                <c:pt idx="7">
                  <c:v>Строит-во и а/д хозяйство</c:v>
                </c:pt>
                <c:pt idx="8">
                  <c:v>Связь</c:v>
                </c:pt>
                <c:pt idx="9">
                  <c:v>Транспорт</c:v>
                </c:pt>
                <c:pt idx="10">
                  <c:v>Обрабатывающие производства</c:v>
                </c:pt>
                <c:pt idx="11">
                  <c:v>Добыча полезных ископаемых</c:v>
                </c:pt>
                <c:pt idx="12">
                  <c:v>Лесное хозяйство</c:v>
                </c:pt>
                <c:pt idx="13">
                  <c:v>Сельское хозяйство</c:v>
                </c:pt>
              </c:strCache>
            </c:strRef>
          </c:cat>
          <c:val>
            <c:numRef>
              <c:f>Диаграммы!$D$143:$D$156</c:f>
              <c:numCache>
                <c:formatCode>0.0</c:formatCode>
                <c:ptCount val="14"/>
                <c:pt idx="0">
                  <c:v>36832.65</c:v>
                </c:pt>
                <c:pt idx="1">
                  <c:v>37148.129999999997</c:v>
                </c:pt>
                <c:pt idx="2">
                  <c:v>21307</c:v>
                </c:pt>
                <c:pt idx="3">
                  <c:v>17396.64</c:v>
                </c:pt>
                <c:pt idx="4">
                  <c:v>8605.67</c:v>
                </c:pt>
                <c:pt idx="5">
                  <c:v>11600</c:v>
                </c:pt>
                <c:pt idx="6">
                  <c:v>13989.2</c:v>
                </c:pt>
                <c:pt idx="7">
                  <c:v>28190</c:v>
                </c:pt>
                <c:pt idx="8">
                  <c:v>16912</c:v>
                </c:pt>
                <c:pt idx="9">
                  <c:v>17802</c:v>
                </c:pt>
                <c:pt idx="10">
                  <c:v>14883</c:v>
                </c:pt>
                <c:pt idx="11">
                  <c:v>31510</c:v>
                </c:pt>
                <c:pt idx="12">
                  <c:v>16600</c:v>
                </c:pt>
                <c:pt idx="13">
                  <c:v>12925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1DB-4CA2-88AE-9AF862F56F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6240384"/>
        <c:axId val="185209984"/>
      </c:barChart>
      <c:catAx>
        <c:axId val="186240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>
                <a:latin typeface="Book Antiqua" pitchFamily="18" charset="0"/>
              </a:defRPr>
            </a:pPr>
            <a:endParaRPr lang="ru-RU"/>
          </a:p>
        </c:txPr>
        <c:crossAx val="185209984"/>
        <c:crosses val="autoZero"/>
        <c:auto val="1"/>
        <c:lblAlgn val="ctr"/>
        <c:lblOffset val="100"/>
        <c:noMultiLvlLbl val="0"/>
      </c:catAx>
      <c:valAx>
        <c:axId val="18520998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pPr>
            <a:endParaRPr lang="ru-RU"/>
          </a:p>
        </c:txPr>
        <c:crossAx val="18624038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16017316017323E-2"/>
          <c:y val="8.5330894376368205E-2"/>
          <c:w val="0.96505908175444899"/>
          <c:h val="0.776483168536829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Диаграммы!$C$126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104017882153787E-2"/>
                  <c:y val="-7.2038161644011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0B-4F8E-B43C-D6ECE843BF31}"/>
                </c:ext>
              </c:extLst>
            </c:dLbl>
            <c:dLbl>
              <c:idx val="1"/>
              <c:layout>
                <c:manualLayout>
                  <c:x val="2.5626307428329657E-2"/>
                  <c:y val="-6.2101863486216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0B-4F8E-B43C-D6ECE843BF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Диаграммы!$B$127:$B$128</c:f>
              <c:strCache>
                <c:ptCount val="2"/>
                <c:pt idx="0">
                  <c:v>Выручка от продажи товаров, работ и услуг</c:v>
                </c:pt>
                <c:pt idx="1">
                  <c:v>Чистая прибыль</c:v>
                </c:pt>
              </c:strCache>
            </c:strRef>
          </c:cat>
          <c:val>
            <c:numRef>
              <c:f>Диаграммы!$C$127:$C$128</c:f>
              <c:numCache>
                <c:formatCode>General</c:formatCode>
                <c:ptCount val="2"/>
                <c:pt idx="0">
                  <c:v>957.4</c:v>
                </c:pt>
                <c:pt idx="1">
                  <c:v>117.3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0B-4F8E-B43C-D6ECE843BF31}"/>
            </c:ext>
          </c:extLst>
        </c:ser>
        <c:ser>
          <c:idx val="1"/>
          <c:order val="1"/>
          <c:tx>
            <c:strRef>
              <c:f>Диаграммы!$D$126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2760044705384111E-2"/>
                  <c:y val="-5.7133714407319423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rPr>
                      <a:t>1</a:t>
                    </a:r>
                    <a:r>
                      <a:rPr lang="en-US" dirty="0" smtClean="0"/>
                      <a:t>013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0B-4F8E-B43C-D6ECE843BF31}"/>
                </c:ext>
              </c:extLst>
            </c:dLbl>
            <c:dLbl>
              <c:idx val="1"/>
              <c:layout>
                <c:manualLayout>
                  <c:x val="4.6730325310483073E-2"/>
                  <c:y val="-6.4585938025665382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rPr>
                      <a:t>1</a:t>
                    </a:r>
                    <a:r>
                      <a:rPr lang="en-US" dirty="0" smtClean="0"/>
                      <a:t>64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0B-4F8E-B43C-D6ECE843BF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Диаграммы!$B$127:$B$128</c:f>
              <c:strCache>
                <c:ptCount val="2"/>
                <c:pt idx="0">
                  <c:v>Выручка от продажи товаров, работ и услуг</c:v>
                </c:pt>
                <c:pt idx="1">
                  <c:v>Чистая прибыль</c:v>
                </c:pt>
              </c:strCache>
            </c:strRef>
          </c:cat>
          <c:val>
            <c:numRef>
              <c:f>Диаграммы!$D$127:$D$128</c:f>
              <c:numCache>
                <c:formatCode>General</c:formatCode>
                <c:ptCount val="2"/>
                <c:pt idx="0">
                  <c:v>1013</c:v>
                </c:pt>
                <c:pt idx="1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0B-4F8E-B43C-D6ECE843BF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5224576"/>
        <c:axId val="185242752"/>
        <c:axId val="0"/>
      </c:bar3DChart>
      <c:catAx>
        <c:axId val="18522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pPr>
            <a:endParaRPr lang="ru-RU"/>
          </a:p>
        </c:txPr>
        <c:crossAx val="185242752"/>
        <c:crosses val="autoZero"/>
        <c:auto val="1"/>
        <c:lblAlgn val="ctr"/>
        <c:lblOffset val="100"/>
        <c:noMultiLvlLbl val="0"/>
      </c:catAx>
      <c:valAx>
        <c:axId val="185242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522457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Диаграммы!$C$133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1656026823230474E-2"/>
                  <c:y val="-5.6528619327197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7E-4367-96C2-C96A037B6F90}"/>
                </c:ext>
              </c:extLst>
            </c:dLbl>
            <c:dLbl>
              <c:idx val="1"/>
              <c:layout>
                <c:manualLayout>
                  <c:x val="-4.5222895461757735E-3"/>
                  <c:y val="-5.2006329781021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7E-4367-96C2-C96A037B6F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Диаграммы!$B$134:$B$135</c:f>
              <c:strCache>
                <c:ptCount val="2"/>
                <c:pt idx="0">
                  <c:v>Численность занятых, человек</c:v>
                </c:pt>
                <c:pt idx="1">
                  <c:v>Среднемесячная заработная плата, рублей</c:v>
                </c:pt>
              </c:strCache>
            </c:strRef>
          </c:cat>
          <c:val>
            <c:numRef>
              <c:f>Диаграммы!$C$134:$C$135</c:f>
              <c:numCache>
                <c:formatCode>#,##0</c:formatCode>
                <c:ptCount val="2"/>
                <c:pt idx="0">
                  <c:v>1004</c:v>
                </c:pt>
                <c:pt idx="1">
                  <c:v>11880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7E-4367-96C2-C96A037B6F90}"/>
            </c:ext>
          </c:extLst>
        </c:ser>
        <c:ser>
          <c:idx val="1"/>
          <c:order val="1"/>
          <c:tx>
            <c:strRef>
              <c:f>Диаграммы!$D$133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9D7E-4367-96C2-C96A037B6F9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9D7E-4367-96C2-C96A037B6F90}"/>
              </c:ext>
            </c:extLst>
          </c:dPt>
          <c:dLbls>
            <c:dLbl>
              <c:idx val="0"/>
              <c:layout>
                <c:manualLayout>
                  <c:x val="4.8237755159208334E-2"/>
                  <c:y val="-4.7484040234845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7E-4367-96C2-C96A037B6F90}"/>
                </c:ext>
              </c:extLst>
            </c:dLbl>
            <c:dLbl>
              <c:idx val="1"/>
              <c:layout>
                <c:manualLayout>
                  <c:x val="3.7685746218131581E-2"/>
                  <c:y val="-4.9745185007933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7E-4367-96C2-C96A037B6F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Диаграммы!$B$134:$B$135</c:f>
              <c:strCache>
                <c:ptCount val="2"/>
                <c:pt idx="0">
                  <c:v>Численность занятых, человек</c:v>
                </c:pt>
                <c:pt idx="1">
                  <c:v>Среднемесячная заработная плата, рублей</c:v>
                </c:pt>
              </c:strCache>
            </c:strRef>
          </c:cat>
          <c:val>
            <c:numRef>
              <c:f>Диаграммы!$D$134:$D$135</c:f>
              <c:numCache>
                <c:formatCode>#,##0</c:formatCode>
                <c:ptCount val="2"/>
                <c:pt idx="0">
                  <c:v>982</c:v>
                </c:pt>
                <c:pt idx="1">
                  <c:v>12925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D7E-4367-96C2-C96A037B6F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5299328"/>
        <c:axId val="185300864"/>
        <c:axId val="0"/>
      </c:bar3DChart>
      <c:catAx>
        <c:axId val="185299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pPr>
            <a:endParaRPr lang="ru-RU"/>
          </a:p>
        </c:txPr>
        <c:crossAx val="185300864"/>
        <c:crosses val="autoZero"/>
        <c:auto val="1"/>
        <c:lblAlgn val="ctr"/>
        <c:lblOffset val="100"/>
        <c:noMultiLvlLbl val="0"/>
      </c:catAx>
      <c:valAx>
        <c:axId val="1853008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852993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17863043707394341"/>
          <c:w val="0.14476026880204246"/>
          <c:h val="0.21986517167608174"/>
        </c:manualLayout>
      </c:layout>
      <c:overlay val="0"/>
      <c:txPr>
        <a:bodyPr/>
        <a:lstStyle/>
        <a:p>
          <a:pPr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988407699037622E-2"/>
          <c:y val="7.4548702245552628E-2"/>
          <c:w val="0.86928937007874063"/>
          <c:h val="0.8326195683872849"/>
        </c:manualLayout>
      </c:layout>
      <c:area3DChart>
        <c:grouping val="standard"/>
        <c:varyColors val="0"/>
        <c:ser>
          <c:idx val="0"/>
          <c:order val="0"/>
          <c:tx>
            <c:strRef>
              <c:f>Диаграммы!$B$60</c:f>
              <c:strCache>
                <c:ptCount val="1"/>
                <c:pt idx="0">
                  <c:v>Посевная площадь, тыс.га</c:v>
                </c:pt>
              </c:strCache>
            </c:strRef>
          </c:tx>
          <c:dLbls>
            <c:dLbl>
              <c:idx val="0"/>
              <c:layout>
                <c:manualLayout>
                  <c:x val="1.5607901973527035E-2"/>
                  <c:y val="-0.15064877050698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D6-44A7-89CF-9B3C28C5780F}"/>
                </c:ext>
              </c:extLst>
            </c:dLbl>
            <c:dLbl>
              <c:idx val="1"/>
              <c:layout>
                <c:manualLayout>
                  <c:x val="1.5606673004868058E-3"/>
                  <c:y val="-0.1873923730696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D6-44A7-89CF-9B3C28C5780F}"/>
                </c:ext>
              </c:extLst>
            </c:dLbl>
            <c:dLbl>
              <c:idx val="2"/>
              <c:layout>
                <c:manualLayout>
                  <c:x val="3.1215803947054733E-3"/>
                  <c:y val="-0.20576417435099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D6-44A7-89CF-9B3C28C5780F}"/>
                </c:ext>
              </c:extLst>
            </c:dLbl>
            <c:dLbl>
              <c:idx val="3"/>
              <c:layout>
                <c:manualLayout>
                  <c:x val="7.8039509867635359E-3"/>
                  <c:y val="-0.22413597563233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D6-44A7-89CF-9B3C28C5780F}"/>
                </c:ext>
              </c:extLst>
            </c:dLbl>
            <c:dLbl>
              <c:idx val="4"/>
              <c:layout>
                <c:manualLayout>
                  <c:x val="-6.2431607894107306E-3"/>
                  <c:y val="-0.18371801281339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D6-44A7-89CF-9B3C28C57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Диаграммы!$B$61:$B$66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Диаграммы!$C$61:$C$65</c:f>
              <c:numCache>
                <c:formatCode>General</c:formatCode>
                <c:ptCount val="5"/>
                <c:pt idx="0">
                  <c:v>71.38</c:v>
                </c:pt>
                <c:pt idx="1">
                  <c:v>73</c:v>
                </c:pt>
                <c:pt idx="2">
                  <c:v>73</c:v>
                </c:pt>
                <c:pt idx="3">
                  <c:v>73.3</c:v>
                </c:pt>
                <c:pt idx="4">
                  <c:v>69.900000000000006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D6-44A7-89CF-9B3C28C578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85358208"/>
        <c:axId val="185361152"/>
        <c:axId val="186198656"/>
      </c:area3DChart>
      <c:catAx>
        <c:axId val="18535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85361152"/>
        <c:crosses val="autoZero"/>
        <c:auto val="1"/>
        <c:lblAlgn val="ctr"/>
        <c:lblOffset val="100"/>
        <c:noMultiLvlLbl val="0"/>
      </c:catAx>
      <c:valAx>
        <c:axId val="185361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85358208"/>
        <c:crosses val="autoZero"/>
        <c:crossBetween val="midCat"/>
      </c:valAx>
      <c:serAx>
        <c:axId val="186198656"/>
        <c:scaling>
          <c:orientation val="minMax"/>
        </c:scaling>
        <c:delete val="1"/>
        <c:axPos val="b"/>
        <c:majorTickMark val="out"/>
        <c:minorTickMark val="none"/>
        <c:tickLblPos val="none"/>
        <c:crossAx val="185361152"/>
        <c:crosses val="autoZero"/>
      </c:ser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Численность занятых, человек</a:t>
            </a:r>
          </a:p>
        </c:rich>
      </c:tx>
      <c:layout>
        <c:manualLayout>
          <c:xMode val="edge"/>
          <c:yMode val="edge"/>
          <c:x val="8.1826929624307002E-2"/>
          <c:y val="0.79366181535385116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291326053377602E-2"/>
          <c:y val="2.7899321727785285E-2"/>
          <c:w val="0.93741734789324282"/>
          <c:h val="0.734680477097987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Диаграммы!$B$89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C2C-49F5-B56D-7EF10529B172}"/>
              </c:ext>
            </c:extLst>
          </c:dPt>
          <c:dLbls>
            <c:dLbl>
              <c:idx val="0"/>
              <c:layout>
                <c:manualLayout>
                  <c:x val="1.7067996029115046E-2"/>
                  <c:y val="-5.2006329781021494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 Antiqua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2C-49F5-B56D-7EF10529B1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Диаграммы!$C$89</c:f>
              <c:numCache>
                <c:formatCode>General</c:formatCode>
                <c:ptCount val="1"/>
                <c:pt idx="0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2C-49F5-B56D-7EF10529B172}"/>
            </c:ext>
          </c:extLst>
        </c:ser>
        <c:ser>
          <c:idx val="1"/>
          <c:order val="1"/>
          <c:tx>
            <c:strRef>
              <c:f>Диаграммы!$B$90</c:f>
              <c:strCache>
                <c:ptCount val="1"/>
                <c:pt idx="0">
                  <c:v>2014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5514656077640124E-2"/>
                  <c:y val="-3.8439461142494136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 Antiqua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2C-49F5-B56D-7EF10529B1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Диаграммы!$C$90</c:f>
              <c:numCache>
                <c:formatCode>General</c:formatCode>
                <c:ptCount val="1"/>
                <c:pt idx="0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2C-49F5-B56D-7EF10529B1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5443456"/>
        <c:axId val="185444992"/>
        <c:axId val="0"/>
      </c:bar3DChart>
      <c:catAx>
        <c:axId val="185443456"/>
        <c:scaling>
          <c:orientation val="minMax"/>
        </c:scaling>
        <c:delete val="0"/>
        <c:axPos val="b"/>
        <c:majorTickMark val="none"/>
        <c:minorTickMark val="none"/>
        <c:tickLblPos val="none"/>
        <c:crossAx val="185444992"/>
        <c:crosses val="autoZero"/>
        <c:auto val="1"/>
        <c:lblAlgn val="ctr"/>
        <c:lblOffset val="100"/>
        <c:noMultiLvlLbl val="0"/>
      </c:catAx>
      <c:valAx>
        <c:axId val="185444992"/>
        <c:scaling>
          <c:orientation val="minMax"/>
          <c:max val="300"/>
          <c:min val="100"/>
        </c:scaling>
        <c:delete val="1"/>
        <c:axPos val="l"/>
        <c:numFmt formatCode="General" sourceLinked="1"/>
        <c:majorTickMark val="none"/>
        <c:minorTickMark val="none"/>
        <c:tickLblPos val="none"/>
        <c:crossAx val="1854434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872777576685388E-4"/>
          <c:y val="0.19163201951919873"/>
          <c:w val="0.15114158462679791"/>
          <c:h val="0.23847973444546114"/>
        </c:manualLayout>
      </c:layout>
      <c:overlay val="0"/>
      <c:txPr>
        <a:bodyPr/>
        <a:lstStyle/>
        <a:p>
          <a:pPr>
            <a:defRPr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Диаграммы!$B$91</c:f>
          <c:strCache>
            <c:ptCount val="1"/>
            <c:pt idx="0">
              <c:v>Среднемесячная заработная плата, рублей</c:v>
            </c:pt>
          </c:strCache>
        </c:strRef>
      </c:tx>
      <c:layout>
        <c:manualLayout>
          <c:xMode val="edge"/>
          <c:yMode val="edge"/>
          <c:x val="0.17582263556072097"/>
          <c:y val="0.76681450978751253"/>
        </c:manualLayout>
      </c:layout>
      <c:overlay val="0"/>
      <c:txPr>
        <a:bodyPr/>
        <a:lstStyle/>
        <a:p>
          <a:pPr>
            <a:def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0683571985527E-2"/>
          <c:y val="9.0838211338711186E-2"/>
          <c:w val="0.93044082690271968"/>
          <c:h val="0.690742514900941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Диаграммы!$B$92</c:f>
              <c:strCache>
                <c:ptCount val="1"/>
                <c:pt idx="0">
                  <c:v>2012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647122381323686E-2"/>
                  <c:y val="-4.8100716082051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7E-4619-A5DF-AC98B6BABB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Диаграммы!$C$92</c:f>
              <c:numCache>
                <c:formatCode>General</c:formatCode>
                <c:ptCount val="1"/>
                <c:pt idx="0">
                  <c:v>31740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7E-4619-A5DF-AC98B6BABB5C}"/>
            </c:ext>
          </c:extLst>
        </c:ser>
        <c:ser>
          <c:idx val="1"/>
          <c:order val="1"/>
          <c:tx>
            <c:strRef>
              <c:f>Диаграммы!$B$93</c:f>
              <c:strCache>
                <c:ptCount val="1"/>
                <c:pt idx="0">
                  <c:v>2013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0843356594312225E-2"/>
                  <c:y val="-5.4832660869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7E-4619-A5DF-AC98B6BABB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Диаграммы!$C$93</c:f>
              <c:numCache>
                <c:formatCode>General</c:formatCode>
                <c:ptCount val="1"/>
                <c:pt idx="0">
                  <c:v>31510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7E-4619-A5DF-AC98B6BABB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6594048"/>
        <c:axId val="186595584"/>
        <c:axId val="0"/>
      </c:bar3DChart>
      <c:catAx>
        <c:axId val="186594048"/>
        <c:scaling>
          <c:orientation val="minMax"/>
        </c:scaling>
        <c:delete val="1"/>
        <c:axPos val="b"/>
        <c:majorTickMark val="none"/>
        <c:minorTickMark val="none"/>
        <c:tickLblPos val="none"/>
        <c:crossAx val="186595584"/>
        <c:crosses val="autoZero"/>
        <c:auto val="1"/>
        <c:lblAlgn val="ctr"/>
        <c:lblOffset val="100"/>
        <c:noMultiLvlLbl val="0"/>
      </c:catAx>
      <c:valAx>
        <c:axId val="186595584"/>
        <c:scaling>
          <c:orientation val="minMax"/>
          <c:max val="34000"/>
          <c:min val="10000"/>
        </c:scaling>
        <c:delete val="1"/>
        <c:axPos val="l"/>
        <c:numFmt formatCode="General" sourceLinked="1"/>
        <c:majorTickMark val="none"/>
        <c:minorTickMark val="none"/>
        <c:tickLblPos val="none"/>
        <c:crossAx val="186594048"/>
        <c:crosses val="autoZero"/>
        <c:crossBetween val="between"/>
        <c:majorUnit val="5000"/>
        <c:minorUnit val="5000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427140279432611E-2"/>
          <c:y val="4.2832542415922083E-2"/>
          <c:w val="0.96597067918379775"/>
          <c:h val="0.83314837913632489"/>
        </c:manualLayout>
      </c:layout>
      <c:lineChart>
        <c:grouping val="stacked"/>
        <c:varyColors val="0"/>
        <c:ser>
          <c:idx val="1"/>
          <c:order val="0"/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46-4AF4-8950-43D660F9231A}"/>
                </c:ext>
              </c:extLst>
            </c:dLbl>
            <c:dLbl>
              <c:idx val="1"/>
              <c:layout>
                <c:manualLayout>
                  <c:x val="-0.12467484455750168"/>
                  <c:y val="-0.100782452743345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46-4AF4-8950-43D660F9231A}"/>
                </c:ext>
              </c:extLst>
            </c:dLbl>
            <c:dLbl>
              <c:idx val="2"/>
              <c:layout>
                <c:manualLayout>
                  <c:x val="-0.13379739415927064"/>
                  <c:y val="-7.8106400876093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46-4AF4-8950-43D660F9231A}"/>
                </c:ext>
              </c:extLst>
            </c:dLbl>
            <c:dLbl>
              <c:idx val="3"/>
              <c:layout>
                <c:manualLayout>
                  <c:x val="-0.10871038275440666"/>
                  <c:y val="-9.07042074690113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1568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46-4AF4-8950-43D660F9231A}"/>
                </c:ext>
              </c:extLst>
            </c:dLbl>
            <c:dLbl>
              <c:idx val="4"/>
              <c:layout>
                <c:manualLayout>
                  <c:x val="-8.2102946415915479E-2"/>
                  <c:y val="-8.062596219467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46-4AF4-8950-43D660F9231A}"/>
                </c:ext>
              </c:extLst>
            </c:dLbl>
            <c:dLbl>
              <c:idx val="5"/>
              <c:layout>
                <c:manualLayout>
                  <c:x val="-4.9413810342912326E-2"/>
                  <c:y val="-8.3145523513260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46-4AF4-8950-43D660F9231A}"/>
                </c:ext>
              </c:extLst>
            </c:dLbl>
            <c:dLbl>
              <c:idx val="6"/>
              <c:layout>
                <c:manualLayout>
                  <c:x val="-1.8823938144803841E-2"/>
                  <c:y val="-8.8184646150428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46-4AF4-8950-43D660F92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Диаграммы!$B$75:$B$80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Диаграммы!$C$74:$C$80</c:f>
              <c:numCache>
                <c:formatCode>General</c:formatCode>
                <c:ptCount val="7"/>
                <c:pt idx="1">
                  <c:v>768.7</c:v>
                </c:pt>
                <c:pt idx="2">
                  <c:v>1307.3</c:v>
                </c:pt>
                <c:pt idx="3">
                  <c:v>1568</c:v>
                </c:pt>
                <c:pt idx="4">
                  <c:v>1983.2</c:v>
                </c:pt>
                <c:pt idx="5">
                  <c:v>1804</c:v>
                </c:pt>
                <c:pt idx="6">
                  <c:v>1620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246-4AF4-8950-43D660F923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6636160"/>
        <c:axId val="186643200"/>
      </c:lineChart>
      <c:catAx>
        <c:axId val="186636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6643200"/>
        <c:crosses val="autoZero"/>
        <c:auto val="1"/>
        <c:lblAlgn val="ctr"/>
        <c:lblOffset val="100"/>
        <c:noMultiLvlLbl val="0"/>
      </c:catAx>
      <c:valAx>
        <c:axId val="186643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663616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Диаграммы!$C$356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672920400148802E-2"/>
                  <c:y val="-7.633894741380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2F-42B1-9368-69052FFE1C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Диаграммы!$C$357</c:f>
              <c:numCache>
                <c:formatCode>#,##0.0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2F-42B1-9368-69052FFE1CBE}"/>
            </c:ext>
          </c:extLst>
        </c:ser>
        <c:ser>
          <c:idx val="1"/>
          <c:order val="1"/>
          <c:tx>
            <c:strRef>
              <c:f>Диаграммы!$D$356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206566420156242E-2"/>
                  <c:y val="-8.1603702407858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2F-42B1-9368-69052FFE1C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Диаграммы!$D$357</c:f>
              <c:numCache>
                <c:formatCode>#,##0.0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2F-42B1-9368-69052FFE1C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6786944"/>
        <c:axId val="186788480"/>
        <c:axId val="0"/>
      </c:bar3DChart>
      <c:catAx>
        <c:axId val="186786944"/>
        <c:scaling>
          <c:orientation val="minMax"/>
        </c:scaling>
        <c:delete val="1"/>
        <c:axPos val="b"/>
        <c:majorTickMark val="none"/>
        <c:minorTickMark val="none"/>
        <c:tickLblPos val="none"/>
        <c:crossAx val="186788480"/>
        <c:crosses val="autoZero"/>
        <c:auto val="1"/>
        <c:lblAlgn val="ctr"/>
        <c:lblOffset val="100"/>
        <c:noMultiLvlLbl val="0"/>
      </c:catAx>
      <c:valAx>
        <c:axId val="186788480"/>
        <c:scaling>
          <c:orientation val="minMax"/>
          <c:max val="1.4"/>
          <c:min val="0"/>
        </c:scaling>
        <c:delete val="1"/>
        <c:axPos val="l"/>
        <c:numFmt formatCode="#,##0.0" sourceLinked="1"/>
        <c:majorTickMark val="out"/>
        <c:minorTickMark val="none"/>
        <c:tickLblPos val="none"/>
        <c:crossAx val="186786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0475261202861594E-4"/>
          <c:y val="4.4750417449470906E-2"/>
          <c:w val="0.14588330765180679"/>
          <c:h val="0.3281422296361764"/>
        </c:manualLayout>
      </c:layout>
      <c:overlay val="0"/>
      <c:txPr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Диаграммы!$C$345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000037831045602E-2"/>
                  <c:y val="-3.7411738201928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17-4706-B974-F7D562ECB9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Диаграммы!$B$346</c:f>
              <c:strCache>
                <c:ptCount val="1"/>
                <c:pt idx="0">
                  <c:v>Вырчука</c:v>
                </c:pt>
              </c:strCache>
            </c:strRef>
          </c:cat>
          <c:val>
            <c:numRef>
              <c:f>Диаграммы!$C$346</c:f>
              <c:numCache>
                <c:formatCode>#,##0.0</c:formatCode>
                <c:ptCount val="1"/>
                <c:pt idx="0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17-4706-B974-F7D562ECB9B1}"/>
            </c:ext>
          </c:extLst>
        </c:ser>
        <c:ser>
          <c:idx val="1"/>
          <c:order val="1"/>
          <c:tx>
            <c:strRef>
              <c:f>Диаграммы!$D$345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517-4706-B974-F7D562ECB9B1}"/>
              </c:ext>
            </c:extLst>
          </c:dPt>
          <c:dLbls>
            <c:dLbl>
              <c:idx val="0"/>
              <c:layout>
                <c:manualLayout>
                  <c:x val="4.7543026620230633E-2"/>
                  <c:y val="-2.6722620045584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17-4706-B974-F7D562ECB9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Диаграммы!$B$346</c:f>
              <c:strCache>
                <c:ptCount val="1"/>
                <c:pt idx="0">
                  <c:v>Вырчука</c:v>
                </c:pt>
              </c:strCache>
            </c:strRef>
          </c:cat>
          <c:val>
            <c:numRef>
              <c:f>Диаграммы!$D$346</c:f>
              <c:numCache>
                <c:formatCode>#,##0.0</c:formatCode>
                <c:ptCount val="1"/>
                <c:pt idx="0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17-4706-B974-F7D562ECB9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6844672"/>
        <c:axId val="186846208"/>
        <c:axId val="0"/>
      </c:bar3DChart>
      <c:catAx>
        <c:axId val="1868446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crossAx val="186846208"/>
        <c:crosses val="autoZero"/>
        <c:auto val="1"/>
        <c:lblAlgn val="ctr"/>
        <c:lblOffset val="100"/>
        <c:noMultiLvlLbl val="0"/>
      </c:catAx>
      <c:valAx>
        <c:axId val="186846208"/>
        <c:scaling>
          <c:orientation val="minMax"/>
          <c:max val="260"/>
          <c:min val="200"/>
        </c:scaling>
        <c:delete val="1"/>
        <c:axPos val="b"/>
        <c:numFmt formatCode="#,##0.0" sourceLinked="1"/>
        <c:majorTickMark val="none"/>
        <c:minorTickMark val="none"/>
        <c:tickLblPos val="none"/>
        <c:crossAx val="18684467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Диаграммы!$C$162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4134288109402013E-2"/>
                  <c:y val="-5.1054268823931923E-2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 Antiqua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65-4803-93DF-D3B5017F87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Диаграммы!$B$163</c:f>
              <c:strCache>
                <c:ptCount val="1"/>
                <c:pt idx="0">
                  <c:v>Численность занятых, человек</c:v>
                </c:pt>
              </c:strCache>
            </c:strRef>
          </c:cat>
          <c:val>
            <c:numRef>
              <c:f>Диаграммы!$C$163</c:f>
              <c:numCache>
                <c:formatCode>#,##0</c:formatCode>
                <c:ptCount val="1"/>
                <c:pt idx="0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65-4803-93DF-D3B5017F87A3}"/>
            </c:ext>
          </c:extLst>
        </c:ser>
        <c:ser>
          <c:idx val="1"/>
          <c:order val="1"/>
          <c:tx>
            <c:strRef>
              <c:f>Диаграммы!$D$162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4514144892991827E-2"/>
                  <c:y val="-4.8733620241026107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 Antiqua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65-4803-93DF-D3B5017F87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Диаграммы!$B$163</c:f>
              <c:strCache>
                <c:ptCount val="1"/>
                <c:pt idx="0">
                  <c:v>Численность занятых, человек</c:v>
                </c:pt>
              </c:strCache>
            </c:strRef>
          </c:cat>
          <c:val>
            <c:numRef>
              <c:f>Диаграммы!$D$163</c:f>
              <c:numCache>
                <c:formatCode>#,##0</c:formatCode>
                <c:ptCount val="1"/>
                <c:pt idx="0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65-4803-93DF-D3B5017F87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6910976"/>
        <c:axId val="186916864"/>
        <c:axId val="0"/>
      </c:bar3DChart>
      <c:catAx>
        <c:axId val="1869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pPr>
            <a:endParaRPr lang="ru-RU"/>
          </a:p>
        </c:txPr>
        <c:crossAx val="186916864"/>
        <c:crosses val="autoZero"/>
        <c:auto val="1"/>
        <c:lblAlgn val="ctr"/>
        <c:lblOffset val="100"/>
        <c:noMultiLvlLbl val="0"/>
      </c:catAx>
      <c:valAx>
        <c:axId val="186916864"/>
        <c:scaling>
          <c:orientation val="minMax"/>
          <c:max val="175"/>
          <c:min val="50"/>
        </c:scaling>
        <c:delete val="1"/>
        <c:axPos val="l"/>
        <c:numFmt formatCode="#,##0" sourceLinked="1"/>
        <c:majorTickMark val="out"/>
        <c:minorTickMark val="none"/>
        <c:tickLblPos val="none"/>
        <c:crossAx val="186910976"/>
        <c:crosses val="autoZero"/>
        <c:crossBetween val="between"/>
        <c:majorUnit val="20"/>
        <c:minorUnit val="1"/>
      </c:valAx>
    </c:plotArea>
    <c:legend>
      <c:legendPos val="t"/>
      <c:layout>
        <c:manualLayout>
          <c:xMode val="edge"/>
          <c:yMode val="edge"/>
          <c:x val="1.2784185595539923E-2"/>
          <c:y val="0"/>
          <c:w val="0.19520002827968569"/>
          <c:h val="0.2130930993047557"/>
        </c:manualLayout>
      </c:layout>
      <c:overlay val="0"/>
      <c:txPr>
        <a:bodyPr/>
        <a:lstStyle/>
        <a:p>
          <a:pPr>
            <a:defRPr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9.5754943217691482E-3"/>
                  <c:y val="-2.2396100609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64-4B73-8052-3E940AA6A424}"/>
                </c:ext>
              </c:extLst>
            </c:dLbl>
            <c:dLbl>
              <c:idx val="1"/>
              <c:layout>
                <c:manualLayout>
                  <c:x val="1.1957240155990196E-2"/>
                  <c:y val="-2.7995125762040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64-4B73-8052-3E940AA6A424}"/>
                </c:ext>
              </c:extLst>
            </c:dLbl>
            <c:dLbl>
              <c:idx val="2"/>
              <c:layout>
                <c:manualLayout>
                  <c:x val="7.4732750974938989E-3"/>
                  <c:y val="-1.9596588033428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64-4B73-8052-3E940AA6A424}"/>
                </c:ext>
              </c:extLst>
            </c:dLbl>
            <c:dLbl>
              <c:idx val="3"/>
              <c:layout>
                <c:manualLayout>
                  <c:x val="1.0219505872427906E-2"/>
                  <c:y val="-2.7995125762040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64-4B73-8052-3E940AA6A424}"/>
                </c:ext>
              </c:extLst>
            </c:dLbl>
            <c:dLbl>
              <c:idx val="4"/>
              <c:layout>
                <c:manualLayout>
                  <c:x val="8.6033801122368525E-3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64-4B73-8052-3E940AA6A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Диаграммы!$C$220:$C$224</c:f>
              <c:numCache>
                <c:formatCode>General</c:formatCode>
                <c:ptCount val="5"/>
                <c:pt idx="0">
                  <c:v>20892</c:v>
                </c:pt>
                <c:pt idx="1">
                  <c:v>20727</c:v>
                </c:pt>
                <c:pt idx="2">
                  <c:v>20573</c:v>
                </c:pt>
                <c:pt idx="3">
                  <c:v>20205</c:v>
                </c:pt>
                <c:pt idx="4">
                  <c:v>19687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64-4B73-8052-3E940AA6A4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5199616"/>
        <c:axId val="185755520"/>
        <c:axId val="0"/>
      </c:bar3DChart>
      <c:catAx>
        <c:axId val="185199616"/>
        <c:scaling>
          <c:orientation val="minMax"/>
        </c:scaling>
        <c:delete val="0"/>
        <c:axPos val="b"/>
        <c:majorTickMark val="none"/>
        <c:minorTickMark val="none"/>
        <c:tickLblPos val="none"/>
        <c:crossAx val="185755520"/>
        <c:crosses val="autoZero"/>
        <c:auto val="1"/>
        <c:lblAlgn val="ctr"/>
        <c:lblOffset val="100"/>
        <c:noMultiLvlLbl val="0"/>
      </c:catAx>
      <c:valAx>
        <c:axId val="185755520"/>
        <c:scaling>
          <c:orientation val="minMax"/>
          <c:max val="20892"/>
          <c:min val="5000"/>
        </c:scaling>
        <c:delete val="1"/>
        <c:axPos val="l"/>
        <c:numFmt formatCode="General" sourceLinked="1"/>
        <c:majorTickMark val="none"/>
        <c:minorTickMark val="none"/>
        <c:tickLblPos val="none"/>
        <c:crossAx val="18519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Диаграммы!$C$164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6311324885470252E-2"/>
                  <c:y val="-5.6438358700885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E7-4F58-A31B-BBA208877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Диаграммы!$B$165</c:f>
              <c:strCache>
                <c:ptCount val="1"/>
                <c:pt idx="0">
                  <c:v>Среднемесячная заработная плата, рублей</c:v>
                </c:pt>
              </c:strCache>
            </c:strRef>
          </c:cat>
          <c:val>
            <c:numRef>
              <c:f>Диаграммы!$C$165</c:f>
              <c:numCache>
                <c:formatCode>#,##0.0</c:formatCode>
                <c:ptCount val="1"/>
                <c:pt idx="0">
                  <c:v>13807.4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E7-4F58-A31B-BBA208877AFD}"/>
            </c:ext>
          </c:extLst>
        </c:ser>
        <c:ser>
          <c:idx val="1"/>
          <c:order val="1"/>
          <c:tx>
            <c:strRef>
              <c:f>Диаграммы!$D$164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DA4F18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4841651581196882E-2"/>
                  <c:y val="-5.4086582972262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E7-4F58-A31B-BBA208877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Диаграммы!$B$165</c:f>
              <c:strCache>
                <c:ptCount val="1"/>
                <c:pt idx="0">
                  <c:v>Среднемесячная заработная плата, рублей</c:v>
                </c:pt>
              </c:strCache>
            </c:strRef>
          </c:cat>
          <c:val>
            <c:numRef>
              <c:f>Диаграммы!$D$165</c:f>
              <c:numCache>
                <c:formatCode>#,##0.0</c:formatCode>
                <c:ptCount val="1"/>
                <c:pt idx="0">
                  <c:v>14883.9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E7-4F58-A31B-BBA208877A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6947072"/>
        <c:axId val="186948608"/>
        <c:axId val="0"/>
      </c:bar3DChart>
      <c:catAx>
        <c:axId val="18694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pPr>
            <a:endParaRPr lang="ru-RU"/>
          </a:p>
        </c:txPr>
        <c:crossAx val="186948608"/>
        <c:crosses val="autoZero"/>
        <c:auto val="1"/>
        <c:lblAlgn val="ctr"/>
        <c:lblOffset val="100"/>
        <c:noMultiLvlLbl val="0"/>
      </c:catAx>
      <c:valAx>
        <c:axId val="186948608"/>
        <c:scaling>
          <c:orientation val="minMax"/>
          <c:max val="14000"/>
          <c:min val="0"/>
        </c:scaling>
        <c:delete val="1"/>
        <c:axPos val="l"/>
        <c:numFmt formatCode="#,##0.0" sourceLinked="1"/>
        <c:majorTickMark val="out"/>
        <c:minorTickMark val="none"/>
        <c:tickLblPos val="none"/>
        <c:crossAx val="186947072"/>
        <c:crosses val="autoZero"/>
        <c:crossBetween val="between"/>
        <c:majorUnit val="4000"/>
        <c:minorUnit val="500"/>
      </c:valAx>
    </c:plotArea>
    <c:legend>
      <c:legendPos val="t"/>
      <c:layout>
        <c:manualLayout>
          <c:xMode val="edge"/>
          <c:yMode val="edge"/>
          <c:x val="0.85147932909415291"/>
          <c:y val="0.37155130911380302"/>
          <c:w val="0.1485206709058467"/>
          <c:h val="0.13411935710846981"/>
        </c:manualLayout>
      </c:layout>
      <c:overlay val="0"/>
      <c:txPr>
        <a:bodyPr/>
        <a:lstStyle/>
        <a:p>
          <a:pPr>
            <a:defRPr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Диаграммы!$C$171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127343515817855E-2"/>
                  <c:y val="-6.8028155601758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37-4490-AA02-696B38714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Диаграммы!$B$172</c:f>
              <c:strCache>
                <c:ptCount val="1"/>
                <c:pt idx="0">
                  <c:v>Численность занятых, человек</c:v>
                </c:pt>
              </c:strCache>
            </c:strRef>
          </c:cat>
          <c:val>
            <c:numRef>
              <c:f>Диаграммы!$C$172</c:f>
              <c:numCache>
                <c:formatCode>#,##0</c:formatCode>
                <c:ptCount val="1"/>
                <c:pt idx="0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37-4490-AA02-696B3871407B}"/>
            </c:ext>
          </c:extLst>
        </c:ser>
        <c:ser>
          <c:idx val="1"/>
          <c:order val="1"/>
          <c:tx>
            <c:strRef>
              <c:f>Диаграммы!$D$171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083921634144856E-2"/>
                  <c:y val="-7.0547716920342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37-4490-AA02-696B38714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Диаграммы!$B$172</c:f>
              <c:strCache>
                <c:ptCount val="1"/>
                <c:pt idx="0">
                  <c:v>Численность занятых, человек</c:v>
                </c:pt>
              </c:strCache>
            </c:strRef>
          </c:cat>
          <c:val>
            <c:numRef>
              <c:f>Диаграммы!$D$172</c:f>
              <c:numCache>
                <c:formatCode>#,##0</c:formatCode>
                <c:ptCount val="1"/>
                <c:pt idx="0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37-4490-AA02-696B387140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008512"/>
        <c:axId val="187010048"/>
        <c:axId val="0"/>
      </c:bar3DChart>
      <c:catAx>
        <c:axId val="18700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pPr>
            <a:endParaRPr lang="ru-RU"/>
          </a:p>
        </c:txPr>
        <c:crossAx val="187010048"/>
        <c:crosses val="autoZero"/>
        <c:auto val="1"/>
        <c:lblAlgn val="ctr"/>
        <c:lblOffset val="100"/>
        <c:noMultiLvlLbl val="0"/>
      </c:catAx>
      <c:valAx>
        <c:axId val="187010048"/>
        <c:scaling>
          <c:orientation val="minMax"/>
          <c:max val="111"/>
          <c:min val="0"/>
        </c:scaling>
        <c:delete val="1"/>
        <c:axPos val="l"/>
        <c:numFmt formatCode="#,##0" sourceLinked="1"/>
        <c:majorTickMark val="out"/>
        <c:minorTickMark val="none"/>
        <c:tickLblPos val="none"/>
        <c:crossAx val="187008512"/>
        <c:crosses val="autoZero"/>
        <c:crossBetween val="between"/>
        <c:majorUnit val="50"/>
        <c:minorUnit val="0.1"/>
      </c:valAx>
    </c:plotArea>
    <c:legend>
      <c:legendPos val="t"/>
      <c:layout>
        <c:manualLayout>
          <c:xMode val="edge"/>
          <c:yMode val="edge"/>
          <c:x val="0"/>
          <c:y val="1.5117367911501874E-2"/>
          <c:w val="0.19542668755940304"/>
          <c:h val="0.20022596695605238"/>
        </c:manualLayout>
      </c:layout>
      <c:overlay val="0"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4649639867870713E-2"/>
          <c:w val="0.96907313263264905"/>
          <c:h val="0.746276822137133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Диаграммы!$C$173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246133588127647E-2"/>
                  <c:y val="-5.4649639867870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1C-404E-8EE0-B4157AB077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Диаграммы!$B$174</c:f>
              <c:strCache>
                <c:ptCount val="1"/>
                <c:pt idx="0">
                  <c:v>Среднемесячная заработная плата, рублей</c:v>
                </c:pt>
              </c:strCache>
            </c:strRef>
          </c:cat>
          <c:val>
            <c:numRef>
              <c:f>Диаграммы!$C$174</c:f>
              <c:numCache>
                <c:formatCode>#,##0.0</c:formatCode>
                <c:ptCount val="1"/>
                <c:pt idx="0">
                  <c:v>16514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1C-404E-8EE0-B4157AB07709}"/>
            </c:ext>
          </c:extLst>
        </c:ser>
        <c:ser>
          <c:idx val="1"/>
          <c:order val="1"/>
          <c:tx>
            <c:strRef>
              <c:f>Диаграммы!$D$173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0288334925797724E-2"/>
                  <c:y val="-4.71974162495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1C-404E-8EE0-B4157AB077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Диаграммы!$B$174</c:f>
              <c:strCache>
                <c:ptCount val="1"/>
                <c:pt idx="0">
                  <c:v>Среднемесячная заработная плата, рублей</c:v>
                </c:pt>
              </c:strCache>
            </c:strRef>
          </c:cat>
          <c:val>
            <c:numRef>
              <c:f>Диаграммы!$D$174</c:f>
              <c:numCache>
                <c:formatCode>#,##0.0</c:formatCode>
                <c:ptCount val="1"/>
                <c:pt idx="0">
                  <c:v>17802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1C-404E-8EE0-B4157AB077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327232"/>
        <c:axId val="187328768"/>
        <c:axId val="0"/>
      </c:bar3DChart>
      <c:catAx>
        <c:axId val="1873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9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pPr>
            <a:endParaRPr lang="ru-RU"/>
          </a:p>
        </c:txPr>
        <c:crossAx val="187328768"/>
        <c:crosses val="autoZero"/>
        <c:auto val="1"/>
        <c:lblAlgn val="ctr"/>
        <c:lblOffset val="100"/>
        <c:noMultiLvlLbl val="0"/>
      </c:catAx>
      <c:valAx>
        <c:axId val="187328768"/>
        <c:scaling>
          <c:orientation val="minMax"/>
          <c:max val="17000"/>
          <c:min val="0"/>
        </c:scaling>
        <c:delete val="1"/>
        <c:axPos val="l"/>
        <c:numFmt formatCode="#,##0.0" sourceLinked="1"/>
        <c:majorTickMark val="out"/>
        <c:minorTickMark val="none"/>
        <c:tickLblPos val="none"/>
        <c:crossAx val="187327232"/>
        <c:crosses val="autoZero"/>
        <c:crossBetween val="between"/>
        <c:majorUnit val="2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2012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8888073738933231E-2"/>
                  <c:y val="-4.3453303900210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92-4E5E-B01F-F5FB509D057E}"/>
                </c:ext>
              </c:extLst>
            </c:dLbl>
            <c:dLbl>
              <c:idx val="1"/>
              <c:layout>
                <c:manualLayout>
                  <c:x val="1.6724674269908747E-2"/>
                  <c:y val="-4.856565856611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92-4E5E-B01F-F5FB509D05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(Диаграммы!$B$99,Диаграммы!$B$102)</c:f>
              <c:strCache>
                <c:ptCount val="2"/>
                <c:pt idx="0">
                  <c:v>Население</c:v>
                </c:pt>
                <c:pt idx="1">
                  <c:v>Юридические лица, ИП</c:v>
                </c:pt>
              </c:strCache>
            </c:strRef>
          </c:cat>
          <c:val>
            <c:numRef>
              <c:f>(Диаграммы!$D$100,Диаграммы!$D$103)</c:f>
              <c:numCache>
                <c:formatCode>General</c:formatCode>
                <c:ptCount val="2"/>
                <c:pt idx="0">
                  <c:v>101.8</c:v>
                </c:pt>
                <c:pt idx="1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92-4E5E-B01F-F5FB509D057E}"/>
            </c:ext>
          </c:extLst>
        </c:ser>
        <c:ser>
          <c:idx val="1"/>
          <c:order val="1"/>
          <c:tx>
            <c:v>2013</c:v>
          </c:tx>
          <c:spPr>
            <a:solidFill>
              <a:srgbClr val="604878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3449348539817458E-2"/>
                  <c:y val="-4.34533039002107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92-4E5E-B01F-F5FB509D057E}"/>
                </c:ext>
              </c:extLst>
            </c:dLbl>
            <c:dLbl>
              <c:idx val="1"/>
              <c:layout>
                <c:manualLayout>
                  <c:x val="3.040849867256129E-2"/>
                  <c:y val="-5.11215340002479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2-4E5E-B01F-F5FB509D05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(Диаграммы!$B$99,Диаграммы!$B$102)</c:f>
              <c:strCache>
                <c:ptCount val="2"/>
                <c:pt idx="0">
                  <c:v>Население</c:v>
                </c:pt>
                <c:pt idx="1">
                  <c:v>Юридические лица, ИП</c:v>
                </c:pt>
              </c:strCache>
            </c:strRef>
          </c:cat>
          <c:val>
            <c:numRef>
              <c:f>(Диаграммы!$D$101,Диаграммы!$D$104)</c:f>
              <c:numCache>
                <c:formatCode>General</c:formatCode>
                <c:ptCount val="2"/>
                <c:pt idx="0">
                  <c:v>79.5</c:v>
                </c:pt>
                <c:pt idx="1">
                  <c:v>55.8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92-4E5E-B01F-F5FB509D05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380096"/>
        <c:axId val="187381632"/>
        <c:axId val="0"/>
      </c:bar3DChart>
      <c:catAx>
        <c:axId val="18738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pPr>
            <a:endParaRPr lang="ru-RU"/>
          </a:p>
        </c:txPr>
        <c:crossAx val="187381632"/>
        <c:crosses val="autoZero"/>
        <c:auto val="1"/>
        <c:lblAlgn val="ctr"/>
        <c:lblOffset val="100"/>
        <c:noMultiLvlLbl val="0"/>
      </c:catAx>
      <c:valAx>
        <c:axId val="187381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73800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7716247524221458"/>
          <c:y val="7.1570147600347148E-2"/>
          <c:w val="9.8633437280915157E-2"/>
          <c:h val="0.21681870291384692"/>
        </c:manualLayout>
      </c:layout>
      <c:overlay val="0"/>
      <c:txPr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Диаграммы!$C$184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1B587C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1B587C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D9B-4453-8E10-979E70A11EE2}"/>
              </c:ext>
            </c:extLst>
          </c:dPt>
          <c:dLbls>
            <c:dLbl>
              <c:idx val="0"/>
              <c:layout>
                <c:manualLayout>
                  <c:x val="4.2459274072428194E-2"/>
                  <c:y val="-4.3849009166409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9B-4453-8E10-979E70A11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Диаграммы!$B$185</c:f>
              <c:strCache>
                <c:ptCount val="1"/>
                <c:pt idx="0">
                  <c:v>Численность занятых, человек</c:v>
                </c:pt>
              </c:strCache>
            </c:strRef>
          </c:cat>
          <c:val>
            <c:numRef>
              <c:f>Диаграммы!$C$185</c:f>
              <c:numCache>
                <c:formatCode>#,##0</c:formatCode>
                <c:ptCount val="1"/>
                <c:pt idx="0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9B-4453-8E10-979E70A11EE2}"/>
            </c:ext>
          </c:extLst>
        </c:ser>
        <c:ser>
          <c:idx val="1"/>
          <c:order val="1"/>
          <c:tx>
            <c:strRef>
              <c:f>Диаграммы!$D$184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4E854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5523666094713833E-2"/>
                  <c:y val="-3.8367883020608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9B-4453-8E10-979E70A11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Диаграммы!$B$185</c:f>
              <c:strCache>
                <c:ptCount val="1"/>
                <c:pt idx="0">
                  <c:v>Численность занятых, человек</c:v>
                </c:pt>
              </c:strCache>
            </c:strRef>
          </c:cat>
          <c:val>
            <c:numRef>
              <c:f>Диаграммы!$D$185</c:f>
              <c:numCache>
                <c:formatCode>#,##0</c:formatCode>
                <c:ptCount val="1"/>
                <c:pt idx="0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9B-4453-8E10-979E70A11E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426688"/>
        <c:axId val="187042048"/>
        <c:axId val="0"/>
      </c:bar3DChart>
      <c:catAx>
        <c:axId val="187426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pPr>
            <a:endParaRPr lang="ru-RU"/>
          </a:p>
        </c:txPr>
        <c:crossAx val="187042048"/>
        <c:crosses val="autoZero"/>
        <c:auto val="1"/>
        <c:lblAlgn val="ctr"/>
        <c:lblOffset val="100"/>
        <c:noMultiLvlLbl val="0"/>
      </c:catAx>
      <c:valAx>
        <c:axId val="187042048"/>
        <c:scaling>
          <c:orientation val="minMax"/>
          <c:max val="140"/>
          <c:min val="50"/>
        </c:scaling>
        <c:delete val="1"/>
        <c:axPos val="l"/>
        <c:numFmt formatCode="#,##0" sourceLinked="1"/>
        <c:majorTickMark val="out"/>
        <c:minorTickMark val="none"/>
        <c:tickLblPos val="none"/>
        <c:crossAx val="187426688"/>
        <c:crosses val="autoZero"/>
        <c:crossBetween val="between"/>
        <c:majorUnit val="5"/>
        <c:minorUnit val="1"/>
      </c:valAx>
    </c:plotArea>
    <c:legend>
      <c:legendPos val="t"/>
      <c:layout>
        <c:manualLayout>
          <c:xMode val="edge"/>
          <c:yMode val="edge"/>
          <c:x val="3.4366037518465051E-2"/>
          <c:y val="1.4459961069774574E-2"/>
          <c:w val="0.16046853847514891"/>
          <c:h val="0.30074759577702936"/>
        </c:manualLayout>
      </c:layout>
      <c:overlay val="0"/>
      <c:txPr>
        <a:bodyPr/>
        <a:lstStyle/>
        <a:p>
          <a:pPr>
            <a:defRPr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Диаграммы!$C$186</c:f>
              <c:strCache>
                <c:ptCount val="1"/>
                <c:pt idx="0">
                  <c:v>2013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3901477276935573E-2"/>
                  <c:y val="-5.5568597400897701E-2"/>
                </c:manualLayout>
              </c:layout>
              <c:tx>
                <c:rich>
                  <a:bodyPr/>
                  <a:lstStyle/>
                  <a:p>
                    <a:r>
                      <a:rPr lang="en-US" sz="1900" dirty="0"/>
                      <a:t>15 246,0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E2-40B8-9111-725960A06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Диаграммы!$B$187</c:f>
              <c:strCache>
                <c:ptCount val="1"/>
                <c:pt idx="0">
                  <c:v>Среднемесячная заработная плата, рублей</c:v>
                </c:pt>
              </c:strCache>
            </c:strRef>
          </c:cat>
          <c:val>
            <c:numRef>
              <c:f>Диаграммы!$C$187</c:f>
              <c:numCache>
                <c:formatCode>#,##0.0</c:formatCode>
                <c:ptCount val="1"/>
                <c:pt idx="0">
                  <c:v>15246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E2-40B8-9111-725960A06499}"/>
            </c:ext>
          </c:extLst>
        </c:ser>
        <c:ser>
          <c:idx val="1"/>
          <c:order val="1"/>
          <c:tx>
            <c:strRef>
              <c:f>Диаграммы!$D$186</c:f>
              <c:strCache>
                <c:ptCount val="1"/>
                <c:pt idx="0">
                  <c:v>2014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1238599751542762E-2"/>
                  <c:y val="-4.8320354055028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E2-40B8-9111-725960A06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Диаграммы!$B$187</c:f>
              <c:strCache>
                <c:ptCount val="1"/>
                <c:pt idx="0">
                  <c:v>Среднемесячная заработная плата, рублей</c:v>
                </c:pt>
              </c:strCache>
            </c:strRef>
          </c:cat>
          <c:val>
            <c:numRef>
              <c:f>Диаграммы!$D$187</c:f>
              <c:numCache>
                <c:formatCode>#,##0.0</c:formatCode>
                <c:ptCount val="1"/>
                <c:pt idx="0">
                  <c:v>16912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E2-40B8-9111-725960A064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092992"/>
        <c:axId val="187094528"/>
        <c:axId val="0"/>
      </c:bar3DChart>
      <c:catAx>
        <c:axId val="18709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pPr>
            <a:endParaRPr lang="ru-RU"/>
          </a:p>
        </c:txPr>
        <c:crossAx val="187094528"/>
        <c:crosses val="autoZero"/>
        <c:auto val="1"/>
        <c:lblAlgn val="ctr"/>
        <c:lblOffset val="100"/>
        <c:noMultiLvlLbl val="0"/>
      </c:catAx>
      <c:valAx>
        <c:axId val="187094528"/>
        <c:scaling>
          <c:orientation val="minMax"/>
          <c:max val="15400"/>
          <c:min val="0"/>
        </c:scaling>
        <c:delete val="1"/>
        <c:axPos val="l"/>
        <c:numFmt formatCode="#,##0.0" sourceLinked="1"/>
        <c:majorTickMark val="out"/>
        <c:minorTickMark val="none"/>
        <c:tickLblPos val="none"/>
        <c:crossAx val="187092992"/>
        <c:crosses val="autoZero"/>
        <c:crossBetween val="between"/>
        <c:majorUnit val="200"/>
        <c:minorUnit val="40"/>
      </c:valAx>
    </c:plotArea>
    <c:legend>
      <c:legendPos val="t"/>
      <c:layout>
        <c:manualLayout>
          <c:xMode val="edge"/>
          <c:yMode val="edge"/>
          <c:x val="0.81763137429174571"/>
          <c:y val="2.8992212433017379E-2"/>
          <c:w val="0.16030802573964437"/>
          <c:h val="0.26101076288327235"/>
        </c:manualLayout>
      </c:layout>
      <c:overlay val="0"/>
      <c:txPr>
        <a:bodyPr/>
        <a:lstStyle/>
        <a:p>
          <a:pPr>
            <a:defRPr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Диаграммы!$C$202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8529008656308407E-2"/>
                  <c:y val="-5.6233687400272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2E-4AB0-A51B-9901B76B46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Диаграммы!$B$203</c:f>
              <c:strCache>
                <c:ptCount val="1"/>
                <c:pt idx="0">
                  <c:v>Среднемесячная заработная плата, рублей</c:v>
                </c:pt>
              </c:strCache>
            </c:strRef>
          </c:cat>
          <c:val>
            <c:numRef>
              <c:f>Диаграммы!$C$203</c:f>
              <c:numCache>
                <c:formatCode>#,##0.0</c:formatCode>
                <c:ptCount val="1"/>
                <c:pt idx="0">
                  <c:v>27100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2E-4AB0-A51B-9901B76B46A7}"/>
            </c:ext>
          </c:extLst>
        </c:ser>
        <c:ser>
          <c:idx val="1"/>
          <c:order val="1"/>
          <c:tx>
            <c:strRef>
              <c:f>Диаграммы!$D$202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7058017312616939E-2"/>
                  <c:y val="-5.112153400024797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 Antiqua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2E-4AB0-A51B-9901B76B46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Диаграммы!$B$203</c:f>
              <c:strCache>
                <c:ptCount val="1"/>
                <c:pt idx="0">
                  <c:v>Среднемесячная заработная плата, рублей</c:v>
                </c:pt>
              </c:strCache>
            </c:strRef>
          </c:cat>
          <c:val>
            <c:numRef>
              <c:f>Диаграммы!$D$203</c:f>
              <c:numCache>
                <c:formatCode>#,##0.0</c:formatCode>
                <c:ptCount val="1"/>
                <c:pt idx="0">
                  <c:v>28190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2E-4AB0-A51B-9901B76B46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158912"/>
        <c:axId val="187160448"/>
        <c:axId val="0"/>
      </c:bar3DChart>
      <c:catAx>
        <c:axId val="1871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pPr>
            <a:endParaRPr lang="ru-RU"/>
          </a:p>
        </c:txPr>
        <c:crossAx val="187160448"/>
        <c:crosses val="autoZero"/>
        <c:auto val="1"/>
        <c:lblAlgn val="ctr"/>
        <c:lblOffset val="100"/>
        <c:noMultiLvlLbl val="0"/>
      </c:catAx>
      <c:valAx>
        <c:axId val="187160448"/>
        <c:scaling>
          <c:orientation val="minMax"/>
          <c:max val="27500"/>
          <c:min val="10"/>
        </c:scaling>
        <c:delete val="1"/>
        <c:axPos val="l"/>
        <c:numFmt formatCode="#,##0.0" sourceLinked="1"/>
        <c:majorTickMark val="out"/>
        <c:minorTickMark val="none"/>
        <c:tickLblPos val="none"/>
        <c:crossAx val="187158912"/>
        <c:crosses val="autoZero"/>
        <c:crossBetween val="between"/>
        <c:majorUnit val="500"/>
        <c:minorUnit val="100"/>
      </c:valAx>
    </c:plotArea>
    <c:legend>
      <c:legendPos val="t"/>
      <c:layout>
        <c:manualLayout>
          <c:xMode val="edge"/>
          <c:yMode val="edge"/>
          <c:x val="0.83896204577600841"/>
          <c:y val="0.30417312730147578"/>
          <c:w val="0.15785878593250124"/>
          <c:h val="0.2173520575008574"/>
        </c:manualLayout>
      </c:layout>
      <c:overlay val="0"/>
      <c:txPr>
        <a:bodyPr/>
        <a:lstStyle/>
        <a:p>
          <a:pPr>
            <a:defRPr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Диаграммы!$C$200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0547716920342299E-2"/>
                  <c:y val="-5.7912512208427934E-2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 Antiqua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84-48A8-8ED7-13EB43B5DC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Диаграммы!$B$201</c:f>
              <c:strCache>
                <c:ptCount val="1"/>
                <c:pt idx="0">
                  <c:v>Численность занятых, человек</c:v>
                </c:pt>
              </c:strCache>
            </c:strRef>
          </c:cat>
          <c:val>
            <c:numRef>
              <c:f>Диаграммы!$C$201</c:f>
              <c:numCache>
                <c:formatCode>#,##0</c:formatCode>
                <c:ptCount val="1"/>
                <c:pt idx="0">
                  <c:v>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84-48A8-8ED7-13EB43B5DCCC}"/>
            </c:ext>
          </c:extLst>
        </c:ser>
        <c:ser>
          <c:idx val="1"/>
          <c:order val="1"/>
          <c:tx>
            <c:strRef>
              <c:f>Диаграммы!$D$200</c:f>
              <c:strCache>
                <c:ptCount val="1"/>
                <c:pt idx="0">
                  <c:v>2014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466874051031371E-2"/>
                  <c:y val="-3.948566245541546E-2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 Antiqua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84-48A8-8ED7-13EB43B5DC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Диаграммы!$B$201</c:f>
              <c:strCache>
                <c:ptCount val="1"/>
                <c:pt idx="0">
                  <c:v>Численность занятых, человек</c:v>
                </c:pt>
              </c:strCache>
            </c:strRef>
          </c:cat>
          <c:val>
            <c:numRef>
              <c:f>Диаграммы!$D$201</c:f>
              <c:numCache>
                <c:formatCode>#,##0</c:formatCode>
                <c:ptCount val="1"/>
                <c:pt idx="0">
                  <c:v>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84-48A8-8ED7-13EB43B5DC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191680"/>
        <c:axId val="187193216"/>
        <c:axId val="0"/>
      </c:bar3DChart>
      <c:catAx>
        <c:axId val="187191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pPr>
            <a:endParaRPr lang="ru-RU"/>
          </a:p>
        </c:txPr>
        <c:crossAx val="187193216"/>
        <c:crosses val="autoZero"/>
        <c:auto val="1"/>
        <c:lblAlgn val="ctr"/>
        <c:lblOffset val="100"/>
        <c:noMultiLvlLbl val="0"/>
      </c:catAx>
      <c:valAx>
        <c:axId val="187193216"/>
        <c:scaling>
          <c:orientation val="minMax"/>
          <c:max val="400"/>
          <c:min val="100"/>
        </c:scaling>
        <c:delete val="1"/>
        <c:axPos val="l"/>
        <c:numFmt formatCode="#,##0" sourceLinked="1"/>
        <c:majorTickMark val="none"/>
        <c:minorTickMark val="none"/>
        <c:tickLblPos val="none"/>
        <c:crossAx val="187191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2.8956152467304642E-2"/>
          <c:w val="0.1951861830167019"/>
          <c:h val="0.2977674951539383"/>
        </c:manualLayout>
      </c:layout>
      <c:overlay val="0"/>
      <c:txPr>
        <a:bodyPr/>
        <a:lstStyle/>
        <a:p>
          <a:pPr>
            <a:defRPr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Диаграммы!$C$289</c:f>
              <c:strCache>
                <c:ptCount val="1"/>
                <c:pt idx="0">
                  <c:v>2013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0816997345122775E-2"/>
                  <c:y val="-4.22292671706273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 Antiqua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1D-4FCF-857E-F9EA8BA62E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Диаграммы!$B$290</c:f>
              <c:strCache>
                <c:ptCount val="1"/>
                <c:pt idx="0">
                  <c:v>Численность занятых, человек</c:v>
                </c:pt>
              </c:strCache>
            </c:strRef>
          </c:cat>
          <c:val>
            <c:numRef>
              <c:f>Диаграммы!$C$290</c:f>
              <c:numCache>
                <c:formatCode>#,##0</c:formatCode>
                <c:ptCount val="1"/>
                <c:pt idx="0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1D-4FCF-857E-F9EA8BA62ECD}"/>
            </c:ext>
          </c:extLst>
        </c:ser>
        <c:ser>
          <c:idx val="1"/>
          <c:order val="1"/>
          <c:tx>
            <c:strRef>
              <c:f>Диаграммы!$D$289</c:f>
              <c:strCache>
                <c:ptCount val="1"/>
                <c:pt idx="0">
                  <c:v>2014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5612748008841984E-2"/>
                  <c:y val="-4.222926717062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1D-4FCF-857E-F9EA8BA62E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Диаграммы!$B$290</c:f>
              <c:strCache>
                <c:ptCount val="1"/>
                <c:pt idx="0">
                  <c:v>Численность занятых, человек</c:v>
                </c:pt>
              </c:strCache>
            </c:strRef>
          </c:cat>
          <c:val>
            <c:numRef>
              <c:f>Диаграммы!$D$290</c:f>
              <c:numCache>
                <c:formatCode>#,##0</c:formatCode>
                <c:ptCount val="1"/>
                <c:pt idx="0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1D-4FCF-857E-F9EA8BA62E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462400"/>
        <c:axId val="187463936"/>
        <c:axId val="0"/>
      </c:bar3DChart>
      <c:catAx>
        <c:axId val="18746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pPr>
            <a:endParaRPr lang="ru-RU"/>
          </a:p>
        </c:txPr>
        <c:crossAx val="187463936"/>
        <c:crosses val="autoZero"/>
        <c:auto val="1"/>
        <c:lblAlgn val="ctr"/>
        <c:lblOffset val="100"/>
        <c:noMultiLvlLbl val="0"/>
      </c:catAx>
      <c:valAx>
        <c:axId val="187463936"/>
        <c:scaling>
          <c:orientation val="minMax"/>
          <c:max val="135"/>
          <c:min val="1"/>
        </c:scaling>
        <c:delete val="1"/>
        <c:axPos val="l"/>
        <c:numFmt formatCode="#,##0" sourceLinked="1"/>
        <c:majorTickMark val="none"/>
        <c:minorTickMark val="none"/>
        <c:tickLblPos val="none"/>
        <c:crossAx val="1874624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3553762225653165"/>
          <c:y val="0.91413943051711088"/>
          <c:w val="0.34137442583008093"/>
          <c:h val="8.4541662819937094E-2"/>
        </c:manualLayout>
      </c:layout>
      <c:overlay val="0"/>
      <c:txPr>
        <a:bodyPr/>
        <a:lstStyle/>
        <a:p>
          <a:pPr>
            <a:defRPr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Диаграммы!$C$291</c:f>
              <c:strCache>
                <c:ptCount val="1"/>
                <c:pt idx="0">
                  <c:v>2013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782599747569039E-3"/>
                  <c:y val="-5.264754994055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78-4003-874E-0E38A53955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Диаграммы!$B$292</c:f>
              <c:strCache>
                <c:ptCount val="1"/>
                <c:pt idx="0">
                  <c:v>Среднемесячная заработная плата, рублей</c:v>
                </c:pt>
              </c:strCache>
            </c:strRef>
          </c:cat>
          <c:val>
            <c:numRef>
              <c:f>Диаграммы!$C$292</c:f>
              <c:numCache>
                <c:formatCode>#,##0.0</c:formatCode>
                <c:ptCount val="1"/>
                <c:pt idx="0">
                  <c:v>13074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78-4003-874E-0E38A53955E8}"/>
            </c:ext>
          </c:extLst>
        </c:ser>
        <c:ser>
          <c:idx val="1"/>
          <c:order val="1"/>
          <c:tx>
            <c:strRef>
              <c:f>Диаграммы!$D$291</c:f>
              <c:strCache>
                <c:ptCount val="1"/>
                <c:pt idx="0">
                  <c:v>2014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7586898359198706E-2"/>
                  <c:y val="-4.4750417449470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78-4003-874E-0E38A53955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Диаграммы!$B$292</c:f>
              <c:strCache>
                <c:ptCount val="1"/>
                <c:pt idx="0">
                  <c:v>Среднемесячная заработная плата, рублей</c:v>
                </c:pt>
              </c:strCache>
            </c:strRef>
          </c:cat>
          <c:val>
            <c:numRef>
              <c:f>Диаграммы!$D$292</c:f>
              <c:numCache>
                <c:formatCode>#,##0.0</c:formatCode>
                <c:ptCount val="1"/>
                <c:pt idx="0">
                  <c:v>13989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78-4003-874E-0E38A53955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777024"/>
        <c:axId val="187778560"/>
        <c:axId val="0"/>
      </c:bar3DChart>
      <c:catAx>
        <c:axId val="1877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pPr>
            <a:endParaRPr lang="ru-RU"/>
          </a:p>
        </c:txPr>
        <c:crossAx val="187778560"/>
        <c:crosses val="autoZero"/>
        <c:auto val="1"/>
        <c:lblAlgn val="ctr"/>
        <c:lblOffset val="100"/>
        <c:noMultiLvlLbl val="0"/>
      </c:catAx>
      <c:valAx>
        <c:axId val="187778560"/>
        <c:scaling>
          <c:orientation val="minMax"/>
          <c:max val="14000"/>
          <c:min val="1"/>
        </c:scaling>
        <c:delete val="1"/>
        <c:axPos val="l"/>
        <c:numFmt formatCode="#,##0.0" sourceLinked="1"/>
        <c:majorTickMark val="none"/>
        <c:minorTickMark val="none"/>
        <c:tickLblPos val="none"/>
        <c:crossAx val="18777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Диаграммы!$C$327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1-4170-4DA0-A9EF-89A813F6A8FF}"/>
              </c:ext>
            </c:extLst>
          </c:dPt>
          <c:dLbls>
            <c:dLbl>
              <c:idx val="0"/>
              <c:layout>
                <c:manualLayout>
                  <c:x val="1.6581728335977968E-2"/>
                  <c:y val="-7.6878922284988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70-4DA0-A9EF-89A813F6A8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Диаграммы!$B$328</c:f>
              <c:strCache>
                <c:ptCount val="1"/>
                <c:pt idx="0">
                  <c:v>Собственные доходы, млн.руб.</c:v>
                </c:pt>
              </c:strCache>
            </c:strRef>
          </c:cat>
          <c:val>
            <c:numRef>
              <c:f>Диаграммы!$C$328</c:f>
              <c:numCache>
                <c:formatCode>#,##0.0</c:formatCode>
                <c:ptCount val="1"/>
                <c:pt idx="0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70-4DA0-A9EF-89A813F6A8FF}"/>
            </c:ext>
          </c:extLst>
        </c:ser>
        <c:ser>
          <c:idx val="1"/>
          <c:order val="1"/>
          <c:tx>
            <c:strRef>
              <c:f>Диаграммы!$D$327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3.7685746218131616E-2"/>
                  <c:y val="-7.2356632738812793E-2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 Antiqua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70-4DA0-A9EF-89A813F6A8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Диаграммы!$B$328</c:f>
              <c:strCache>
                <c:ptCount val="1"/>
                <c:pt idx="0">
                  <c:v>Собственные доходы, млн.руб.</c:v>
                </c:pt>
              </c:strCache>
            </c:strRef>
          </c:cat>
          <c:val>
            <c:numRef>
              <c:f>Диаграммы!$D$328</c:f>
              <c:numCache>
                <c:formatCode>#,##0.0</c:formatCode>
                <c:ptCount val="1"/>
                <c:pt idx="0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70-4DA0-A9EF-89A813F6A8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5681024"/>
        <c:axId val="185682560"/>
        <c:axId val="0"/>
      </c:bar3DChart>
      <c:catAx>
        <c:axId val="18568102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85682560"/>
        <c:crosses val="autoZero"/>
        <c:auto val="1"/>
        <c:lblAlgn val="ctr"/>
        <c:lblOffset val="100"/>
        <c:noMultiLvlLbl val="0"/>
      </c:catAx>
      <c:valAx>
        <c:axId val="185682560"/>
        <c:scaling>
          <c:orientation val="minMax"/>
          <c:max val="225"/>
          <c:min val="0"/>
        </c:scaling>
        <c:delete val="1"/>
        <c:axPos val="l"/>
        <c:numFmt formatCode="#,##0.0" sourceLinked="1"/>
        <c:majorTickMark val="none"/>
        <c:minorTickMark val="none"/>
        <c:tickLblPos val="none"/>
        <c:crossAx val="185681024"/>
        <c:crosses val="autoZero"/>
        <c:crossBetween val="between"/>
        <c:majorUnit val="5"/>
        <c:minorUnit val="1"/>
      </c:valAx>
    </c:plotArea>
    <c:legend>
      <c:legendPos val="t"/>
      <c:layout>
        <c:manualLayout>
          <c:xMode val="edge"/>
          <c:yMode val="edge"/>
          <c:x val="9.1334818448473177E-3"/>
          <c:y val="8.8184646150428161E-2"/>
          <c:w val="0.11797573299073152"/>
          <c:h val="0.29628563350510911"/>
        </c:manualLayout>
      </c:layout>
      <c:overlay val="0"/>
      <c:txPr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Диаграммы!$B$213</c:f>
              <c:strCache>
                <c:ptCount val="1"/>
                <c:pt idx="0">
                  <c:v>Количество безработных граждан, состоящих на учете в центре занятости, человек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00000000000001E-2"/>
                  <c:y val="-6.1967589186787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BE-4A3B-AC7C-8A7EBB84504E}"/>
                </c:ext>
              </c:extLst>
            </c:dLbl>
            <c:dLbl>
              <c:idx val="1"/>
              <c:layout>
                <c:manualLayout>
                  <c:x val="2.0833333333333388E-2"/>
                  <c:y val="-4.7667376297528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BE-4A3B-AC7C-8A7EBB84504E}"/>
                </c:ext>
              </c:extLst>
            </c:dLbl>
            <c:dLbl>
              <c:idx val="2"/>
              <c:layout>
                <c:manualLayout>
                  <c:x val="1.2500000000000001E-2"/>
                  <c:y val="-4.7667751631200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BE-4A3B-AC7C-8A7EBB84504E}"/>
                </c:ext>
              </c:extLst>
            </c:dLbl>
            <c:dLbl>
              <c:idx val="3"/>
              <c:layout>
                <c:manualLayout>
                  <c:x val="1.2499999999999881E-2"/>
                  <c:y val="-3.813390103802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BE-4A3B-AC7C-8A7EBB8450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Диаграммы!$C$212:$F$212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Диаграммы!$C$213:$F$213</c:f>
              <c:numCache>
                <c:formatCode>#,##0</c:formatCode>
                <c:ptCount val="4"/>
                <c:pt idx="0">
                  <c:v>145</c:v>
                </c:pt>
                <c:pt idx="1">
                  <c:v>106</c:v>
                </c:pt>
                <c:pt idx="2" formatCode="General">
                  <c:v>93</c:v>
                </c:pt>
                <c:pt idx="3" formatCode="General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BE-4A3B-AC7C-8A7EBB8450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808000"/>
        <c:axId val="187880576"/>
        <c:axId val="0"/>
      </c:bar3DChart>
      <c:catAx>
        <c:axId val="18780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pPr>
            <a:endParaRPr lang="ru-RU"/>
          </a:p>
        </c:txPr>
        <c:crossAx val="187880576"/>
        <c:crosses val="autoZero"/>
        <c:auto val="1"/>
        <c:lblAlgn val="ctr"/>
        <c:lblOffset val="100"/>
        <c:noMultiLvlLbl val="0"/>
      </c:catAx>
      <c:valAx>
        <c:axId val="1878805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87808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2.8600425778517111E-2"/>
          <c:w val="0.99949032253776149"/>
          <c:h val="0.20806622087035401"/>
        </c:manualLayout>
      </c:layout>
      <c:overlay val="0"/>
      <c:txPr>
        <a:bodyPr/>
        <a:lstStyle/>
        <a:p>
          <a:pPr>
            <a:defRPr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Диаграммы!$B$215</c:f>
              <c:strCache>
                <c:ptCount val="1"/>
                <c:pt idx="0">
                  <c:v>Уровень безработицы, 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38154692855471E-2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81-4EBD-A910-A340C0B2A8F6}"/>
                </c:ext>
              </c:extLst>
            </c:dLbl>
            <c:dLbl>
              <c:idx val="1"/>
              <c:layout>
                <c:manualLayout>
                  <c:x val="1.5838154692855471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81-4EBD-A910-A340C0B2A8F6}"/>
                </c:ext>
              </c:extLst>
            </c:dLbl>
            <c:dLbl>
              <c:idx val="2"/>
              <c:layout>
                <c:manualLayout>
                  <c:x val="1.5838154692855471E-2"/>
                  <c:y val="-3.9193176066856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81-4EBD-A910-A340C0B2A8F6}"/>
                </c:ext>
              </c:extLst>
            </c:dLbl>
            <c:dLbl>
              <c:idx val="3"/>
              <c:layout>
                <c:manualLayout>
                  <c:x val="1.5838154692855471E-2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81-4EBD-A910-A340C0B2A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Диаграммы!$C$214:$F$214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Диаграммы!$C$215:$F$215</c:f>
              <c:numCache>
                <c:formatCode>0.00</c:formatCode>
                <c:ptCount val="4"/>
                <c:pt idx="0">
                  <c:v>1.1000000000000001</c:v>
                </c:pt>
                <c:pt idx="1">
                  <c:v>0.9</c:v>
                </c:pt>
                <c:pt idx="2">
                  <c:v>0.86000000000000065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81-4EBD-A910-A340C0B2A8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3078528"/>
        <c:axId val="163081216"/>
        <c:axId val="0"/>
      </c:bar3DChart>
      <c:catAx>
        <c:axId val="16307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pPr>
            <a:endParaRPr lang="ru-RU"/>
          </a:p>
        </c:txPr>
        <c:crossAx val="163081216"/>
        <c:crosses val="autoZero"/>
        <c:auto val="1"/>
        <c:lblAlgn val="ctr"/>
        <c:lblOffset val="100"/>
        <c:noMultiLvlLbl val="0"/>
      </c:catAx>
      <c:valAx>
        <c:axId val="16308121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16307852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Диаграммы!$B$44:$B$56</c:f>
              <c:strCache>
                <c:ptCount val="13"/>
                <c:pt idx="0">
                  <c:v>Большесырское сельское поселение</c:v>
                </c:pt>
                <c:pt idx="1">
                  <c:v>Петропавловское сельское поселение</c:v>
                </c:pt>
                <c:pt idx="2">
                  <c:v>Администрация п.Балахта</c:v>
                </c:pt>
                <c:pt idx="3">
                  <c:v>Красненское сельское поселение</c:v>
                </c:pt>
                <c:pt idx="4">
                  <c:v>Еловское сельское поселение</c:v>
                </c:pt>
                <c:pt idx="5">
                  <c:v>Чистопольское сельское поселение</c:v>
                </c:pt>
                <c:pt idx="6">
                  <c:v>Приморское сельское поселение</c:v>
                </c:pt>
                <c:pt idx="7">
                  <c:v>Кожановское сельское поселение</c:v>
                </c:pt>
                <c:pt idx="8">
                  <c:v>Тюльковское сельское поселение</c:v>
                </c:pt>
                <c:pt idx="9">
                  <c:v>Ровненское сельское поселение</c:v>
                </c:pt>
                <c:pt idx="10">
                  <c:v>Грузенское сельское поселение</c:v>
                </c:pt>
                <c:pt idx="11">
                  <c:v>Черемушкинское сельское поселение</c:v>
                </c:pt>
                <c:pt idx="12">
                  <c:v>Огурское сельское поселение</c:v>
                </c:pt>
              </c:strCache>
            </c:strRef>
          </c:cat>
          <c:val>
            <c:numRef>
              <c:f>Диаграммы!$C$44:$C$56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0-B2B2-45C3-8EEB-830F9C6340E2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Диаграммы!$B$44:$B$56</c:f>
              <c:strCache>
                <c:ptCount val="13"/>
                <c:pt idx="0">
                  <c:v>Большесырское сельское поселение</c:v>
                </c:pt>
                <c:pt idx="1">
                  <c:v>Петропавловское сельское поселение</c:v>
                </c:pt>
                <c:pt idx="2">
                  <c:v>Администрация п.Балахта</c:v>
                </c:pt>
                <c:pt idx="3">
                  <c:v>Красненское сельское поселение</c:v>
                </c:pt>
                <c:pt idx="4">
                  <c:v>Еловское сельское поселение</c:v>
                </c:pt>
                <c:pt idx="5">
                  <c:v>Чистопольское сельское поселение</c:v>
                </c:pt>
                <c:pt idx="6">
                  <c:v>Приморское сельское поселение</c:v>
                </c:pt>
                <c:pt idx="7">
                  <c:v>Кожановское сельское поселение</c:v>
                </c:pt>
                <c:pt idx="8">
                  <c:v>Тюльковское сельское поселение</c:v>
                </c:pt>
                <c:pt idx="9">
                  <c:v>Ровненское сельское поселение</c:v>
                </c:pt>
                <c:pt idx="10">
                  <c:v>Грузенское сельское поселение</c:v>
                </c:pt>
                <c:pt idx="11">
                  <c:v>Черемушкинское сельское поселение</c:v>
                </c:pt>
                <c:pt idx="12">
                  <c:v>Огурское сельское поселение</c:v>
                </c:pt>
              </c:strCache>
            </c:strRef>
          </c:cat>
          <c:val>
            <c:numRef>
              <c:f>Диаграммы!$D$44:$D$56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B2B2-45C3-8EEB-830F9C6340E2}"/>
            </c:ext>
          </c:extLst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Диаграммы!$B$44:$B$56</c:f>
              <c:strCache>
                <c:ptCount val="13"/>
                <c:pt idx="0">
                  <c:v>Большесырское сельское поселение</c:v>
                </c:pt>
                <c:pt idx="1">
                  <c:v>Петропавловское сельское поселение</c:v>
                </c:pt>
                <c:pt idx="2">
                  <c:v>Администрация п.Балахта</c:v>
                </c:pt>
                <c:pt idx="3">
                  <c:v>Красненское сельское поселение</c:v>
                </c:pt>
                <c:pt idx="4">
                  <c:v>Еловское сельское поселение</c:v>
                </c:pt>
                <c:pt idx="5">
                  <c:v>Чистопольское сельское поселение</c:v>
                </c:pt>
                <c:pt idx="6">
                  <c:v>Приморское сельское поселение</c:v>
                </c:pt>
                <c:pt idx="7">
                  <c:v>Кожановское сельское поселение</c:v>
                </c:pt>
                <c:pt idx="8">
                  <c:v>Тюльковское сельское поселение</c:v>
                </c:pt>
                <c:pt idx="9">
                  <c:v>Ровненское сельское поселение</c:v>
                </c:pt>
                <c:pt idx="10">
                  <c:v>Грузенское сельское поселение</c:v>
                </c:pt>
                <c:pt idx="11">
                  <c:v>Черемушкинское сельское поселение</c:v>
                </c:pt>
                <c:pt idx="12">
                  <c:v>Огурское сельское поселение</c:v>
                </c:pt>
              </c:strCache>
            </c:strRef>
          </c:cat>
          <c:val>
            <c:numRef>
              <c:f>Диаграммы!$E$44:$E$56</c:f>
              <c:numCache>
                <c:formatCode>General</c:formatCode>
                <c:ptCount val="13"/>
                <c:pt idx="0">
                  <c:v>100.36</c:v>
                </c:pt>
                <c:pt idx="1">
                  <c:v>108.31</c:v>
                </c:pt>
                <c:pt idx="2">
                  <c:v>103.76</c:v>
                </c:pt>
                <c:pt idx="3">
                  <c:v>99.5</c:v>
                </c:pt>
                <c:pt idx="4">
                  <c:v>99.960000000000022</c:v>
                </c:pt>
                <c:pt idx="5">
                  <c:v>110.81</c:v>
                </c:pt>
                <c:pt idx="6">
                  <c:v>93.56</c:v>
                </c:pt>
                <c:pt idx="7">
                  <c:v>92.88</c:v>
                </c:pt>
                <c:pt idx="8">
                  <c:v>98.81</c:v>
                </c:pt>
                <c:pt idx="9">
                  <c:v>86.22</c:v>
                </c:pt>
                <c:pt idx="10">
                  <c:v>78.42</c:v>
                </c:pt>
                <c:pt idx="11">
                  <c:v>90.55</c:v>
                </c:pt>
                <c:pt idx="12">
                  <c:v>95.47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B2-45C3-8EEB-830F9C6340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85703040"/>
        <c:axId val="186142720"/>
        <c:axId val="0"/>
      </c:bar3DChart>
      <c:catAx>
        <c:axId val="1857030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86142720"/>
        <c:crosses val="autoZero"/>
        <c:auto val="1"/>
        <c:lblAlgn val="ctr"/>
        <c:lblOffset val="100"/>
        <c:noMultiLvlLbl val="0"/>
      </c:catAx>
      <c:valAx>
        <c:axId val="186142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5703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232062178276569E-2"/>
          <c:y val="0.13423914436857443"/>
          <c:w val="0.9595820371810535"/>
          <c:h val="0.85666656696264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Диаграммы!$C$367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2.3883197005888236E-2"/>
                  <c:y val="-8.6827959286575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16-4A68-9682-B3CB90E1D3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Диаграммы!$C$368</c:f>
              <c:numCache>
                <c:formatCode>#,##0.0</c:formatCode>
                <c:ptCount val="1"/>
                <c:pt idx="0">
                  <c:v>10617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16-4A68-9682-B3CB90E1D386}"/>
            </c:ext>
          </c:extLst>
        </c:ser>
        <c:ser>
          <c:idx val="1"/>
          <c:order val="1"/>
          <c:tx>
            <c:strRef>
              <c:f>Диаграммы!$D$367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2.7557701922008671E-2"/>
                  <c:y val="-8.4114585558869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16-4A68-9682-B3CB90E1D3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Диаграммы!$D$368</c:f>
              <c:numCache>
                <c:formatCode>#,##0.0</c:formatCode>
                <c:ptCount val="1"/>
                <c:pt idx="0">
                  <c:v>10726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16-4A68-9682-B3CB90E1D3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5862400"/>
        <c:axId val="185863552"/>
        <c:axId val="0"/>
      </c:bar3DChart>
      <c:catAx>
        <c:axId val="185862400"/>
        <c:scaling>
          <c:orientation val="minMax"/>
        </c:scaling>
        <c:delete val="1"/>
        <c:axPos val="b"/>
        <c:majorTickMark val="none"/>
        <c:minorTickMark val="none"/>
        <c:tickLblPos val="none"/>
        <c:crossAx val="185863552"/>
        <c:crosses val="autoZero"/>
        <c:auto val="1"/>
        <c:lblAlgn val="ctr"/>
        <c:lblOffset val="100"/>
        <c:noMultiLvlLbl val="0"/>
      </c:catAx>
      <c:valAx>
        <c:axId val="185863552"/>
        <c:scaling>
          <c:orientation val="minMax"/>
          <c:max val="10750"/>
          <c:min val="10350"/>
        </c:scaling>
        <c:delete val="1"/>
        <c:axPos val="l"/>
        <c:numFmt formatCode="#,##0.0" sourceLinked="1"/>
        <c:majorTickMark val="none"/>
        <c:minorTickMark val="none"/>
        <c:tickLblPos val="none"/>
        <c:crossAx val="1858624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1987238686442261E-2"/>
          <c:y val="7.5974464375753115E-2"/>
          <c:w val="0.16399190599192706"/>
          <c:h val="0.17103334672215934"/>
        </c:manualLayout>
      </c:layout>
      <c:overlay val="0"/>
      <c:txPr>
        <a:bodyPr/>
        <a:lstStyle/>
        <a:p>
          <a:pPr>
            <a:defRPr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Диаграммы!$C$357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378-47B3-AC3B-409EC370C2FB}"/>
              </c:ext>
            </c:extLst>
          </c:dPt>
          <c:dLbls>
            <c:dLbl>
              <c:idx val="0"/>
              <c:layout>
                <c:manualLayout>
                  <c:x val="2.5409135331479229E-2"/>
                  <c:y val="-8.8184646150427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78-47B3-AC3B-409EC370C2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Диаграммы!$C$358</c:f>
              <c:numCache>
                <c:formatCode>#,##0.0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78-47B3-AC3B-409EC370C2FB}"/>
            </c:ext>
          </c:extLst>
        </c:ser>
        <c:ser>
          <c:idx val="1"/>
          <c:order val="1"/>
          <c:tx>
            <c:strRef>
              <c:f>Диаграммы!$D$357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5871720467970693E-2"/>
                  <c:y val="-9.0778312213675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78-47B3-AC3B-409EC370C2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Диаграммы!$D$358</c:f>
              <c:numCache>
                <c:formatCode>#,##0.0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78-47B3-AC3B-409EC370C2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5927936"/>
        <c:axId val="185929728"/>
        <c:axId val="0"/>
      </c:bar3DChart>
      <c:catAx>
        <c:axId val="185927936"/>
        <c:scaling>
          <c:orientation val="minMax"/>
        </c:scaling>
        <c:delete val="1"/>
        <c:axPos val="b"/>
        <c:majorTickMark val="none"/>
        <c:minorTickMark val="none"/>
        <c:tickLblPos val="none"/>
        <c:crossAx val="185929728"/>
        <c:crosses val="autoZero"/>
        <c:auto val="1"/>
        <c:lblAlgn val="ctr"/>
        <c:lblOffset val="100"/>
        <c:noMultiLvlLbl val="0"/>
      </c:catAx>
      <c:valAx>
        <c:axId val="185929728"/>
        <c:scaling>
          <c:orientation val="minMax"/>
          <c:max val="4"/>
          <c:min val="1"/>
        </c:scaling>
        <c:delete val="1"/>
        <c:axPos val="l"/>
        <c:numFmt formatCode="#,##0.0" sourceLinked="1"/>
        <c:majorTickMark val="none"/>
        <c:minorTickMark val="none"/>
        <c:tickLblPos val="none"/>
        <c:crossAx val="1859279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3361274359345947E-3"/>
          <c:y val="7.2622649770940489E-2"/>
          <c:w val="0.12444921374084611"/>
          <c:h val="0.25167240404660918"/>
        </c:manualLayout>
      </c:layout>
      <c:overlay val="0"/>
      <c:txPr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932326476695053"/>
          <c:y val="2.5988743415973865E-2"/>
          <c:w val="0.62393553780609068"/>
          <c:h val="0.96140065633733063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0374665463718961E-2"/>
                  <c:y val="-9.0445790923515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35-4D0F-9F40-4D9409C9A7A2}"/>
                </c:ext>
              </c:extLst>
            </c:dLbl>
            <c:dLbl>
              <c:idx val="1"/>
              <c:layout>
                <c:manualLayout>
                  <c:x val="1.0374665463718961E-2"/>
                  <c:y val="4.5222895461757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35-4D0F-9F40-4D9409C9A7A2}"/>
                </c:ext>
              </c:extLst>
            </c:dLbl>
            <c:dLbl>
              <c:idx val="2"/>
              <c:layout>
                <c:manualLayout>
                  <c:x val="7.4104753312278834E-3"/>
                  <c:y val="-4.5222895461757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35-4D0F-9F40-4D9409C9A7A2}"/>
                </c:ext>
              </c:extLst>
            </c:dLbl>
            <c:dLbl>
              <c:idx val="3"/>
              <c:layout>
                <c:manualLayout>
                  <c:x val="1.1856760529964519E-2"/>
                  <c:y val="-2.2611447730878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35-4D0F-9F40-4D9409C9A7A2}"/>
                </c:ext>
              </c:extLst>
            </c:dLbl>
            <c:dLbl>
              <c:idx val="4"/>
              <c:layout>
                <c:manualLayout>
                  <c:x val="1.1856760529964519E-2"/>
                  <c:y val="-2.2611447730879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35-4D0F-9F40-4D9409C9A7A2}"/>
                </c:ext>
              </c:extLst>
            </c:dLbl>
            <c:dLbl>
              <c:idx val="5"/>
              <c:layout>
                <c:manualLayout>
                  <c:x val="7.41047533122784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35-4D0F-9F40-4D9409C9A7A2}"/>
                </c:ext>
              </c:extLst>
            </c:dLbl>
            <c:dLbl>
              <c:idx val="6"/>
              <c:layout>
                <c:manualLayout>
                  <c:x val="-2.6677711192420281E-2"/>
                  <c:y val="-6.1050908873373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35-4D0F-9F40-4D9409C9A7A2}"/>
                </c:ext>
              </c:extLst>
            </c:dLbl>
            <c:dLbl>
              <c:idx val="7"/>
              <c:layout>
                <c:manualLayout>
                  <c:x val="1.1856760529964573E-2"/>
                  <c:y val="2.2611447730879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35-4D0F-9F40-4D9409C9A7A2}"/>
                </c:ext>
              </c:extLst>
            </c:dLbl>
            <c:dLbl>
              <c:idx val="8"/>
              <c:layout>
                <c:manualLayout>
                  <c:x val="1.778514079494678E-2"/>
                  <c:y val="4.5222895461757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635-4D0F-9F40-4D9409C9A7A2}"/>
                </c:ext>
              </c:extLst>
            </c:dLbl>
            <c:dLbl>
              <c:idx val="9"/>
              <c:layout>
                <c:manualLayout>
                  <c:x val="1.4820833962056733E-2"/>
                  <c:y val="-6.7834343192636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35-4D0F-9F40-4D9409C9A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Диаграммы!$B$262:$B$271</c:f>
              <c:strCache>
                <c:ptCount val="10"/>
                <c:pt idx="0">
                  <c:v>Сельское хозяйство</c:v>
                </c:pt>
                <c:pt idx="1">
                  <c:v>Рыболовство, рыбоводство</c:v>
                </c:pt>
                <c:pt idx="2">
                  <c:v>Обрабатывающие производства</c:v>
                </c:pt>
                <c:pt idx="3">
                  <c:v>Строительство и автодорожное хозяйство</c:v>
                </c:pt>
                <c:pt idx="4">
                  <c:v>Торговля</c:v>
                </c:pt>
                <c:pt idx="5">
                  <c:v>Лесное хозяйство</c:v>
                </c:pt>
                <c:pt idx="6">
                  <c:v>Добыча полезных ископаемых</c:v>
                </c:pt>
                <c:pt idx="7">
                  <c:v>ЖКХ</c:v>
                </c:pt>
                <c:pt idx="8">
                  <c:v>Санаторно-курортные услуги</c:v>
                </c:pt>
                <c:pt idx="9">
                  <c:v>Общественное питание</c:v>
                </c:pt>
              </c:strCache>
            </c:strRef>
          </c:cat>
          <c:val>
            <c:numRef>
              <c:f>Диаграммы!$C$262:$C$271</c:f>
              <c:numCache>
                <c:formatCode>0.0</c:formatCode>
                <c:ptCount val="10"/>
                <c:pt idx="0">
                  <c:v>1013</c:v>
                </c:pt>
                <c:pt idx="1">
                  <c:v>1132.4000000000001</c:v>
                </c:pt>
                <c:pt idx="2">
                  <c:v>250.7</c:v>
                </c:pt>
                <c:pt idx="3">
                  <c:v>633.79999999999995</c:v>
                </c:pt>
                <c:pt idx="4">
                  <c:v>300</c:v>
                </c:pt>
                <c:pt idx="5">
                  <c:v>51.1</c:v>
                </c:pt>
                <c:pt idx="6">
                  <c:v>1369.8</c:v>
                </c:pt>
                <c:pt idx="7">
                  <c:v>40.6</c:v>
                </c:pt>
                <c:pt idx="8">
                  <c:v>270.39999999999969</c:v>
                </c:pt>
                <c:pt idx="9">
                  <c:v>39.200000000000003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35-4D0F-9F40-4D9409C9A7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5984128"/>
        <c:axId val="185991168"/>
        <c:axId val="0"/>
      </c:bar3DChart>
      <c:catAx>
        <c:axId val="1859841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pPr>
            <a:endParaRPr lang="ru-RU"/>
          </a:p>
        </c:txPr>
        <c:crossAx val="185991168"/>
        <c:crosses val="autoZero"/>
        <c:auto val="1"/>
        <c:lblAlgn val="ctr"/>
        <c:lblOffset val="100"/>
        <c:noMultiLvlLbl val="0"/>
      </c:catAx>
      <c:valAx>
        <c:axId val="18599116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one"/>
        <c:crossAx val="1859841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485080954917932E-2"/>
          <c:y val="0.27633908732363088"/>
          <c:w val="0.87349268884653852"/>
          <c:h val="0.683174091767581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25"/>
          <c:dLbls>
            <c:dLbl>
              <c:idx val="0"/>
              <c:layout>
                <c:manualLayout>
                  <c:x val="2.5559838080669237E-3"/>
                  <c:y val="-6.589190693411358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B8-4AB1-AFE3-FFF533948097}"/>
                </c:ext>
              </c:extLst>
            </c:dLbl>
            <c:dLbl>
              <c:idx val="1"/>
              <c:layout>
                <c:manualLayout>
                  <c:x val="6.4346482869424996E-3"/>
                  <c:y val="-4.48961947419297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B8-4AB1-AFE3-FFF533948097}"/>
                </c:ext>
              </c:extLst>
            </c:dLbl>
            <c:dLbl>
              <c:idx val="2"/>
              <c:layout>
                <c:manualLayout>
                  <c:x val="8.3440396461172267E-3"/>
                  <c:y val="4.118132906552567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B8-4AB1-AFE3-FFF533948097}"/>
                </c:ext>
              </c:extLst>
            </c:dLbl>
            <c:dLbl>
              <c:idx val="3"/>
              <c:layout>
                <c:manualLayout>
                  <c:x val="-1.2042465367095963E-2"/>
                  <c:y val="-3.198429341184326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B8-4AB1-AFE3-FFF533948097}"/>
                </c:ext>
              </c:extLst>
            </c:dLbl>
            <c:dLbl>
              <c:idx val="4"/>
              <c:layout>
                <c:manualLayout>
                  <c:x val="3.0748838922930691E-2"/>
                  <c:y val="5.83897121099279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B8-4AB1-AFE3-FFF533948097}"/>
                </c:ext>
              </c:extLst>
            </c:dLbl>
            <c:dLbl>
              <c:idx val="5"/>
              <c:layout>
                <c:manualLayout>
                  <c:x val="-8.0613075280334505E-3"/>
                  <c:y val="-1.4434296195418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B8-4AB1-AFE3-FFF533948097}"/>
                </c:ext>
              </c:extLst>
            </c:dLbl>
            <c:dLbl>
              <c:idx val="6"/>
              <c:layout>
                <c:manualLayout>
                  <c:x val="3.6718498514410079E-2"/>
                  <c:y val="-4.17964673790639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B8-4AB1-AFE3-FFF533948097}"/>
                </c:ext>
              </c:extLst>
            </c:dLbl>
            <c:dLbl>
              <c:idx val="7"/>
              <c:layout>
                <c:manualLayout>
                  <c:x val="-7.4541219066827334E-3"/>
                  <c:y val="2.05550559473192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B8-4AB1-AFE3-FFF533948097}"/>
                </c:ext>
              </c:extLst>
            </c:dLbl>
            <c:dLbl>
              <c:idx val="8"/>
              <c:layout>
                <c:manualLayout>
                  <c:x val="1.9101154002831661E-2"/>
                  <c:y val="-4.12863743925843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B8-4AB1-AFE3-FFF533948097}"/>
                </c:ext>
              </c:extLst>
            </c:dLbl>
            <c:dLbl>
              <c:idx val="9"/>
              <c:layout>
                <c:manualLayout>
                  <c:x val="2.1497848767041198E-2"/>
                  <c:y val="9.62001544344350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B8-4AB1-AFE3-FFF5339480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Диаграммы!$B$231:$B$240</c:f>
              <c:strCache>
                <c:ptCount val="10"/>
                <c:pt idx="0">
                  <c:v>Сельское хозяйство</c:v>
                </c:pt>
                <c:pt idx="1">
                  <c:v>Рыболовство, рыбоводство</c:v>
                </c:pt>
                <c:pt idx="2">
                  <c:v>Обрабатывающие производства</c:v>
                </c:pt>
                <c:pt idx="3">
                  <c:v>Строительство и автодорожное хозяйство</c:v>
                </c:pt>
                <c:pt idx="4">
                  <c:v>Торговля</c:v>
                </c:pt>
                <c:pt idx="5">
                  <c:v>Лесное хозяйство</c:v>
                </c:pt>
                <c:pt idx="6">
                  <c:v>Добыча полезных ископаемых</c:v>
                </c:pt>
                <c:pt idx="7">
                  <c:v>ЖКХ</c:v>
                </c:pt>
                <c:pt idx="8">
                  <c:v>Санаторно-курортные услуги</c:v>
                </c:pt>
                <c:pt idx="9">
                  <c:v>Общественное питание</c:v>
                </c:pt>
              </c:strCache>
            </c:strRef>
          </c:cat>
          <c:val>
            <c:numRef>
              <c:f>Диаграммы!$D$231:$D$240</c:f>
              <c:numCache>
                <c:formatCode>0.0</c:formatCode>
                <c:ptCount val="10"/>
                <c:pt idx="0">
                  <c:v>19.742740206587264</c:v>
                </c:pt>
                <c:pt idx="1">
                  <c:v>22.069771974274026</c:v>
                </c:pt>
                <c:pt idx="2">
                  <c:v>4.8859871370103285</c:v>
                </c:pt>
                <c:pt idx="3">
                  <c:v>12.352367959462129</c:v>
                </c:pt>
                <c:pt idx="4">
                  <c:v>5.8468134866497774</c:v>
                </c:pt>
                <c:pt idx="5">
                  <c:v>0.9959072305593456</c:v>
                </c:pt>
                <c:pt idx="6">
                  <c:v>26.69655038004289</c:v>
                </c:pt>
                <c:pt idx="7">
                  <c:v>0.79126875852660317</c:v>
                </c:pt>
                <c:pt idx="8">
                  <c:v>5.2699278893003321</c:v>
                </c:pt>
                <c:pt idx="9">
                  <c:v>0.76398362892223759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CB8-4AB1-AFE3-FFF5339480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9.2318446098581614E-2"/>
          <c:y val="1.3566871054012436E-2"/>
          <c:w val="0.80330366901303452"/>
          <c:h val="0.21073160865523644"/>
        </c:manualLayout>
      </c:layout>
      <c:overlay val="0"/>
      <c:txPr>
        <a:bodyPr/>
        <a:lstStyle/>
        <a:p>
          <a:pPr>
            <a:defRPr sz="1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9"/>
          <c:dLbls>
            <c:dLbl>
              <c:idx val="0"/>
              <c:layout>
                <c:manualLayout>
                  <c:x val="-5.6688086916896398E-2"/>
                  <c:y val="-9.24125714426791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75-4F8C-A1CC-230B68DB54DC}"/>
                </c:ext>
              </c:extLst>
            </c:dLbl>
            <c:dLbl>
              <c:idx val="1"/>
              <c:layout>
                <c:manualLayout>
                  <c:x val="-2.629233522075709E-2"/>
                  <c:y val="4.880801995937373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75-4F8C-A1CC-230B68DB54DC}"/>
                </c:ext>
              </c:extLst>
            </c:dLbl>
            <c:dLbl>
              <c:idx val="6"/>
              <c:layout>
                <c:manualLayout>
                  <c:x val="4.9170031013503505E-3"/>
                  <c:y val="1.17217771413602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75-4F8C-A1CC-230B68DB54DC}"/>
                </c:ext>
              </c:extLst>
            </c:dLbl>
            <c:dLbl>
              <c:idx val="8"/>
              <c:layout>
                <c:manualLayout>
                  <c:x val="-1.2680500189244511E-2"/>
                  <c:y val="-2.32942224526492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75-4F8C-A1CC-230B68DB54DC}"/>
                </c:ext>
              </c:extLst>
            </c:dLbl>
            <c:dLbl>
              <c:idx val="11"/>
              <c:layout>
                <c:manualLayout>
                  <c:x val="3.9004964608452181E-2"/>
                  <c:y val="-1.87347153471288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75-4F8C-A1CC-230B68DB54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Диаграммы!$B$246:$B$257</c:f>
              <c:strCache>
                <c:ptCount val="12"/>
                <c:pt idx="0">
                  <c:v>Бюджетная сфера</c:v>
                </c:pt>
                <c:pt idx="1">
                  <c:v>Торговля</c:v>
                </c:pt>
                <c:pt idx="2">
                  <c:v>ЖКХ</c:v>
                </c:pt>
                <c:pt idx="3">
                  <c:v>Связь</c:v>
                </c:pt>
                <c:pt idx="4">
                  <c:v>Обрабатывающие производства</c:v>
                </c:pt>
                <c:pt idx="5">
                  <c:v>Лесное хозяйство</c:v>
                </c:pt>
                <c:pt idx="6">
                  <c:v>Строительство и автодорожное хозяйство</c:v>
                </c:pt>
                <c:pt idx="7">
                  <c:v>Финансы, кредитование, страхование</c:v>
                </c:pt>
                <c:pt idx="8">
                  <c:v>Санаторно-курортные услуги</c:v>
                </c:pt>
                <c:pt idx="9">
                  <c:v>Транспорт</c:v>
                </c:pt>
                <c:pt idx="10">
                  <c:v>Добыча полезных ископаемых</c:v>
                </c:pt>
                <c:pt idx="11">
                  <c:v>Сельское хозяйство</c:v>
                </c:pt>
              </c:strCache>
            </c:strRef>
          </c:cat>
          <c:val>
            <c:numRef>
              <c:f>Диаграммы!$D$246:$D$257</c:f>
              <c:numCache>
                <c:formatCode>0.000</c:formatCode>
                <c:ptCount val="12"/>
                <c:pt idx="0">
                  <c:v>43.824701195218999</c:v>
                </c:pt>
                <c:pt idx="1">
                  <c:v>4.74293302978562</c:v>
                </c:pt>
                <c:pt idx="2">
                  <c:v>2.4663251754885223</c:v>
                </c:pt>
                <c:pt idx="3">
                  <c:v>2.333523050654525</c:v>
                </c:pt>
                <c:pt idx="4">
                  <c:v>2.2007209258205291</c:v>
                </c:pt>
                <c:pt idx="5">
                  <c:v>1.9920318725099602</c:v>
                </c:pt>
                <c:pt idx="6">
                  <c:v>7.398975526465537</c:v>
                </c:pt>
                <c:pt idx="7">
                  <c:v>0.94858660595712185</c:v>
                </c:pt>
                <c:pt idx="8">
                  <c:v>8.1009296148738379</c:v>
                </c:pt>
                <c:pt idx="9">
                  <c:v>2.0489470688674016</c:v>
                </c:pt>
                <c:pt idx="10">
                  <c:v>5.3120849933598855</c:v>
                </c:pt>
                <c:pt idx="11">
                  <c:v>18.630240940997886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75-4F8C-A1CC-230B68DB54D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0144717912698969"/>
          <c:y val="1.3064392022285588E-2"/>
          <c:w val="0.82998805217499583"/>
          <c:h val="0.23653338929419424"/>
        </c:manualLayout>
      </c:layout>
      <c:overlay val="0"/>
      <c:txPr>
        <a:bodyPr/>
        <a:lstStyle/>
        <a:p>
          <a:pPr rtl="0">
            <a:defRPr sz="105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527912E-8882-49FC-B533-3FC652E2F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51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A95558B-498F-4D34-9934-B6ED778A2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1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980D7-9CDD-459C-A641-B5ED85C7BAEA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B5537-CD37-4736-9BD4-0F8596B0C1B8}" type="slidenum">
              <a:rPr lang="ru-RU" smtClean="0"/>
              <a:pPr/>
              <a:t>42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C54DC9-AABF-486E-8AF5-28431C2D0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3BCE5-C495-42DA-A91C-616DFBD91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34E39-D787-4FF1-AEA6-15C43F80F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24000" y="76200"/>
            <a:ext cx="7391400" cy="647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7ACA-7A63-4B79-8A24-754B00A4C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8187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95900" y="1295400"/>
            <a:ext cx="361950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95900" y="4000500"/>
            <a:ext cx="361950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14B7-E823-4ECB-933C-CF307542E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24000" y="76200"/>
            <a:ext cx="738187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0" y="1295400"/>
            <a:ext cx="361950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95900" y="1295400"/>
            <a:ext cx="361950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524000" y="4000500"/>
            <a:ext cx="361950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95900" y="4000500"/>
            <a:ext cx="361950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DDCD0-BB35-47B2-A2B2-91C0A0989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A898-64B1-4DE4-A419-804F45B7D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FE12C0-7FA7-4334-AB28-081F9DB88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0F6B-B1B2-48A8-A800-AFE6E0DCE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BC023-9B7E-4D1E-A16B-EDF118876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AF4A-7E7C-496F-8251-E4EA791B0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F8B094-078F-4187-A999-7FC9DF607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B7E57-DC95-4C3D-ADFF-15B2E230E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195A80-352C-4569-A6F4-2DB0E843D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B3F04E7-6856-4258-AB2B-0E85332C5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56" r:id="rId2"/>
    <p:sldLayoutId id="2147484567" r:id="rId3"/>
    <p:sldLayoutId id="2147484557" r:id="rId4"/>
    <p:sldLayoutId id="2147484558" r:id="rId5"/>
    <p:sldLayoutId id="2147484559" r:id="rId6"/>
    <p:sldLayoutId id="2147484568" r:id="rId7"/>
    <p:sldLayoutId id="2147484560" r:id="rId8"/>
    <p:sldLayoutId id="2147484569" r:id="rId9"/>
    <p:sldLayoutId id="2147484561" r:id="rId10"/>
    <p:sldLayoutId id="2147484562" r:id="rId11"/>
    <p:sldLayoutId id="2147484563" r:id="rId12"/>
    <p:sldLayoutId id="2147484564" r:id="rId13"/>
    <p:sldLayoutId id="2147484565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573463"/>
            <a:ext cx="8315325" cy="2519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Book Antiqua" pitchFamily="18" charset="0"/>
              </a:rPr>
              <a:t>ПОКАЗАТЕЛИ СОЦИАЛЬНО-ЭКОНОМИЧЕСКОГО РАЗВИТИЯ БАЛАХТИНСКОГО РАЙОНА </a:t>
            </a:r>
            <a:br>
              <a:rPr lang="ru-RU" sz="3200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Book Antiqua" pitchFamily="18" charset="0"/>
              </a:rPr>
              <a:t>В 2014 ГОДУ</a:t>
            </a:r>
            <a:endParaRPr lang="nl-NL" sz="3200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6147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549275"/>
            <a:ext cx="2717800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825" y="333375"/>
            <a:ext cx="8642350" cy="50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численности занятых в экономике, %</a:t>
            </a:r>
            <a:endParaRPr lang="ru-RU" sz="2700" dirty="0">
              <a:latin typeface="Book Antiqua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836712"/>
          <a:ext cx="849694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333375"/>
            <a:ext cx="835342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Среднемесячная заработная плата, руб. Рост, %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9512" y="1196752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Z:\Юля Шахура\На годовое\колосок\0_1c1fd_e117afb2_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836712"/>
            <a:ext cx="8424936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1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DA4F1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Cyr" charset="-52"/>
              </a:rPr>
              <a:t>Сельское хозяйство</a:t>
            </a:r>
            <a:endParaRPr lang="ru-RU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DA4F1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rgbClr val="F2F2F2"/>
            </a:gs>
            <a:gs pos="100000">
              <a:srgbClr val="F2F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750" y="333375"/>
            <a:ext cx="818832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Показатели сельскохозяйственных </a:t>
            </a:r>
          </a:p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предприятий, млн.руб.</a:t>
            </a:r>
            <a:endParaRPr lang="ru-RU" sz="3200" b="1" dirty="0">
              <a:latin typeface="Book Antiqua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1412776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395536" y="908720"/>
          <a:ext cx="842493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388" y="333375"/>
            <a:ext cx="878522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Показатели </a:t>
            </a:r>
          </a:p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сельскохозяйственных предприятий</a:t>
            </a:r>
            <a:endParaRPr lang="ru-RU" sz="32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май- 0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611188" y="333375"/>
            <a:ext cx="7993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Посевная площадь, тыс.га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536" y="3356992"/>
          <a:ext cx="813690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колосок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853"/>
          <a:stretch>
            <a:fillRect/>
          </a:stretch>
        </p:blipFill>
        <p:spPr>
          <a:xfrm>
            <a:off x="0" y="0"/>
            <a:ext cx="9144000" cy="6867525"/>
          </a:xfrm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949822" y="4221088"/>
            <a:ext cx="550519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4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Cyr" pitchFamily="34" charset="0"/>
              </a:rPr>
              <a:t>Урожайность зерновых культур-    20,7 </a:t>
            </a:r>
            <a:r>
              <a:rPr lang="ru-RU" sz="44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Cyr" pitchFamily="34" charset="0"/>
              </a:rPr>
              <a:t>ц</a:t>
            </a:r>
            <a:r>
              <a:rPr lang="ru-RU" sz="4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Cyr" pitchFamily="34" charset="0"/>
              </a:rPr>
              <a:t>/га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049" y="133077"/>
            <a:ext cx="5560707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4400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Cyr" pitchFamily="34" charset="0"/>
              </a:rPr>
              <a:t>Валовой сбор зерновых культур-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ru-RU" sz="4400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Cyr" pitchFamily="34" charset="0"/>
              </a:rPr>
              <a:t>114,2 тыс.тонн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642350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2531" name="Picture 6" descr="C:\Documents and Settings\economist\Рабочий стол\1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260648"/>
            <a:ext cx="8928992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kern="1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/>
              </a:rPr>
              <a:t>Поголовье КРС – 10 191 голов</a:t>
            </a:r>
          </a:p>
          <a:p>
            <a:pPr algn="ctr" eaLnBrk="0" hangingPunct="0">
              <a:defRPr/>
            </a:pPr>
            <a:endParaRPr lang="ru-RU" b="1" kern="1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cs typeface="Arial"/>
            </a:endParaRPr>
          </a:p>
          <a:p>
            <a:pPr algn="ctr" eaLnBrk="0" hangingPunct="0">
              <a:defRPr/>
            </a:pPr>
            <a:r>
              <a:rPr lang="ru-RU" sz="3200" b="1" kern="1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/>
              </a:rPr>
              <a:t>Производство молока – 15,5 тыс.тонн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10"/>
          <p:cNvSpPr>
            <a:spLocks noChangeArrowheads="1" noChangeShapeType="1" noTextEdit="1"/>
          </p:cNvSpPr>
          <p:nvPr/>
        </p:nvSpPr>
        <p:spPr bwMode="auto">
          <a:xfrm>
            <a:off x="684213" y="5734050"/>
            <a:ext cx="76327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i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3555" name="Picture 5" descr="C:\Documents and Settings\economist\Рабочий стол\1264585954_nl4tkj9d73pnrkw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4509120"/>
            <a:ext cx="7344816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extrusionClr>
                <a:schemeClr val="tx1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i="1" kern="10" spc="50" dirty="0">
                <a:ln w="15875">
                  <a:noFill/>
                </a:ln>
                <a:solidFill>
                  <a:srgbClr val="FFFF00"/>
                </a:solidFill>
                <a:effectLst>
                  <a:outerShdw dist="38100" sx="1000" sy="1000" algn="tl" rotWithShape="0">
                    <a:prstClr val="black"/>
                  </a:outerShdw>
                </a:effectLst>
                <a:latin typeface="Arial Cyr" pitchFamily="34" charset="0"/>
                <a:cs typeface="Arial"/>
              </a:rPr>
              <a:t>2013 год среднесуточный привес - 487 гр.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6632"/>
            <a:ext cx="6948264" cy="267765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i="1" kern="1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Cyr" pitchFamily="34" charset="0"/>
                <a:cs typeface="Arial"/>
              </a:rPr>
              <a:t>2014 год - среднесуточный привес - 481 гр.</a:t>
            </a:r>
          </a:p>
          <a:p>
            <a:pPr algn="ctr" eaLnBrk="0" hangingPunct="0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Ганенко Л.В\губернатор- 14\к презентации\Изображение2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577029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" descr="Z:\Ганенко Л.В\губернатор- 14\к презентации\Изображение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4839005" cy="3757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350" y="404813"/>
            <a:ext cx="61928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Коровник на 600 голов в ЗАО «Сибирь»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404813"/>
            <a:ext cx="8353425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Зарегистрировано организаций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052736"/>
          <a:ext cx="8640960" cy="550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08-2011 3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500563" cy="35004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5603" name="Picture 7" descr="09-2011 09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4643437" cy="35004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4583" name="Picture 7" descr="Z:\Юля Шахура\от Вайлерт\Фото из редакции\сельское хозяйство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5"/>
          <a:stretch>
            <a:fillRect/>
          </a:stretch>
        </p:blipFill>
        <p:spPr bwMode="auto">
          <a:xfrm>
            <a:off x="4469534" y="0"/>
            <a:ext cx="4674466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4" name="Picture 4" descr="май- 05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3349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6" name="WordArt 8"/>
          <p:cNvSpPr>
            <a:spLocks noChangeArrowheads="1" noChangeShapeType="1" noTextEdit="1"/>
          </p:cNvSpPr>
          <p:nvPr/>
        </p:nvSpPr>
        <p:spPr bwMode="auto">
          <a:xfrm>
            <a:off x="468313" y="2349500"/>
            <a:ext cx="8207375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 Antiqua"/>
              </a:rPr>
              <a:t>Приобретение с/х техники </a:t>
            </a:r>
          </a:p>
          <a:p>
            <a:pPr algn="ctr"/>
            <a:r>
              <a:rPr lang="ru-RU" sz="54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 Antiqua"/>
              </a:rPr>
              <a:t>и оборудования  - 33 ед.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Z:\Юля Шахура\от Вайлерт\презентация\7 марта 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8"/>
          <p:cNvSpPr>
            <a:spLocks noChangeArrowheads="1" noChangeShapeType="1" noTextEdit="1"/>
          </p:cNvSpPr>
          <p:nvPr/>
        </p:nvSpPr>
        <p:spPr bwMode="auto">
          <a:xfrm>
            <a:off x="0" y="1844824"/>
            <a:ext cx="9144000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kern="1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rial"/>
              </a:rPr>
              <a:t>- Объём выручки – 51,1 млн.руб.</a:t>
            </a:r>
          </a:p>
          <a:p>
            <a:pPr algn="ctr">
              <a:defRPr/>
            </a:pPr>
            <a:r>
              <a:rPr lang="ru-RU" b="1" kern="1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rial"/>
              </a:rPr>
              <a:t>- Среднесписочная численность - 105 чел.</a:t>
            </a:r>
          </a:p>
          <a:p>
            <a:pPr algn="ctr">
              <a:defRPr/>
            </a:pPr>
            <a:r>
              <a:rPr lang="ru-RU" b="1" kern="1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rial"/>
              </a:rPr>
              <a:t>- Среднемесячная </a:t>
            </a:r>
            <a:r>
              <a:rPr lang="ru-RU" b="1" kern="10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rial"/>
              </a:rPr>
              <a:t>з</a:t>
            </a:r>
            <a:r>
              <a:rPr lang="ru-RU" b="1" kern="1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rial"/>
              </a:rPr>
              <a:t>/</a:t>
            </a:r>
            <a:r>
              <a:rPr lang="ru-RU" b="1" kern="10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rial"/>
              </a:rPr>
              <a:t>п</a:t>
            </a:r>
            <a:r>
              <a:rPr lang="ru-RU" b="1" kern="1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rial"/>
              </a:rPr>
              <a:t> – 16 600,0рублей.</a:t>
            </a:r>
          </a:p>
        </p:txBody>
      </p:sp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0" y="11663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Лесное</a:t>
            </a: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хозяйство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http://freemarket.kiev.ua/images_message/5/286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764704"/>
            <a:ext cx="9144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Заготовлено древесины – 25 тыс.м</a:t>
            </a:r>
            <a:r>
              <a:rPr lang="ru-RU" sz="4800" b="1" baseline="30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3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в т.ч. деловой древесины-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19,4 тыс.м</a:t>
            </a:r>
            <a:r>
              <a:rPr lang="ru-RU" sz="4800" b="1" baseline="30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ru-RU" sz="4400" baseline="30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Z:\Юля Шахура\от Вайлерт\презентация\7 марта 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7" r="74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7921625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rial"/>
              </a:rPr>
              <a:t>Реализовано  пиломатериала </a:t>
            </a:r>
          </a:p>
          <a:p>
            <a:pPr algn="ctr">
              <a:defRPr/>
            </a:pPr>
            <a:r>
              <a:rPr lang="ru-RU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rial"/>
              </a:rPr>
              <a:t> </a:t>
            </a:r>
            <a:r>
              <a:rPr lang="ru-RU" sz="5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rial"/>
              </a:rPr>
              <a:t>8 тыс.м</a:t>
            </a:r>
            <a:r>
              <a:rPr lang="ru-RU" sz="5400" b="1" kern="10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rial"/>
              </a:rPr>
              <a:t>3</a:t>
            </a:r>
            <a:endParaRPr lang="ru-RU" b="1" kern="10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F:\фото Большесырский разрез\фото 0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18224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30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>Угледобывающая отрасль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191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500" dirty="0" smtClean="0">
                <a:solidFill>
                  <a:schemeClr val="tx1"/>
                </a:solidFill>
                <a:latin typeface="Book Antiqua" pitchFamily="18" charset="0"/>
              </a:rPr>
              <a:t>Показатели ООО «</a:t>
            </a:r>
            <a:r>
              <a:rPr lang="ru-RU" sz="3500" dirty="0" err="1" smtClean="0">
                <a:solidFill>
                  <a:schemeClr val="tx1"/>
                </a:solidFill>
                <a:latin typeface="Book Antiqua" pitchFamily="18" charset="0"/>
              </a:rPr>
              <a:t>Сибуголь</a:t>
            </a:r>
            <a:r>
              <a:rPr lang="ru-RU" sz="3500" dirty="0" smtClean="0">
                <a:solidFill>
                  <a:schemeClr val="tx1"/>
                </a:solidFill>
                <a:latin typeface="Book Antiqua" pitchFamily="18" charset="0"/>
              </a:rPr>
              <a:t>»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23528" y="1124744"/>
          <a:ext cx="446449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 noChangeAspect="1"/>
          </p:cNvGraphicFramePr>
          <p:nvPr/>
        </p:nvGraphicFramePr>
        <p:xfrm>
          <a:off x="4355976" y="764704"/>
          <a:ext cx="426507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68538" y="4868863"/>
            <a:ext cx="6461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2009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3575" y="4149725"/>
            <a:ext cx="6461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2010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6100" y="3644900"/>
            <a:ext cx="6461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2011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35600" y="2997200"/>
            <a:ext cx="6461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2012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24750" y="3357563"/>
            <a:ext cx="6461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2014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43663" y="3284538"/>
            <a:ext cx="6461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2013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23528" y="1412776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750" y="333375"/>
            <a:ext cx="81359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Динамика добычи угля</a:t>
            </a:r>
          </a:p>
          <a:p>
            <a:pPr algn="ctr" eaLnBrk="0" hangingPunct="0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ООО 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Сибуголь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», тыс.тонн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404813"/>
            <a:ext cx="85693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Объем выручки от реализации угля, млрд.руб.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39552" y="1628800"/>
          <a:ext cx="82809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molinopn.com/img/bg_intro/foto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5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7402476" cy="193899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>Обрабатывающие </a:t>
            </a:r>
          </a:p>
          <a:p>
            <a:pPr eaLnBrk="0" hangingPunct="0">
              <a:defRPr/>
            </a:pP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>производства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333375"/>
            <a:ext cx="85693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 Cyr" pitchFamily="34" charset="0"/>
              </a:rPr>
              <a:t>Выручка от реализации,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 Cyr" pitchFamily="34" charset="0"/>
              </a:rPr>
              <a:t>млн.руб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 Cyr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95536" y="1268760"/>
          <a:ext cx="83529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036050" cy="7921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Численность постоянного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5949950"/>
            <a:ext cx="74168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2010             2011            2012             2013           2014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07504" y="1484784"/>
          <a:ext cx="88569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333375"/>
            <a:ext cx="8353425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Обрабатывающие производства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980728"/>
          <a:ext cx="396044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779912" y="980728"/>
          <a:ext cx="48965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 descr="Z:\Юля Шахура\от Вайлерт\PICT01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60" b="10804"/>
          <a:stretch>
            <a:fillRect/>
          </a:stretch>
        </p:blipFill>
        <p:spPr bwMode="auto">
          <a:xfrm>
            <a:off x="0" y="-1"/>
            <a:ext cx="4499992" cy="3789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3" name="Содержимое 16" descr="МАЛТАТ 03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605213"/>
            <a:ext cx="4932362" cy="3252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4" name="Picture 8" descr="хлеб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55715"/>
            <a:ext cx="4536380" cy="3402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5" name="Picture 9" descr="мука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3590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4464620" cy="1656184"/>
          </a:xfrm>
        </p:spPr>
        <p:txBody>
          <a:bodyPr>
            <a:no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40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 Cyr" pitchFamily="34" charset="0"/>
              </a:rPr>
              <a:t>905 тонн мяса</a:t>
            </a:r>
            <a:endParaRPr lang="ru-RU" sz="36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40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 Cyr" pitchFamily="34" charset="0"/>
            </a:endParaRPr>
          </a:p>
        </p:txBody>
      </p:sp>
      <p:sp>
        <p:nvSpPr>
          <p:cNvPr id="35847" name="Содержимое 8"/>
          <p:cNvSpPr>
            <a:spLocks noGrp="1"/>
          </p:cNvSpPr>
          <p:nvPr>
            <p:ph sz="quarter" idx="2"/>
          </p:nvPr>
        </p:nvSpPr>
        <p:spPr>
          <a:xfrm>
            <a:off x="4355976" y="260648"/>
            <a:ext cx="4680520" cy="3240658"/>
          </a:xfrm>
        </p:spPr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 Cyr" pitchFamily="34" charset="0"/>
              </a:rPr>
              <a:t> 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 Cyr" pitchFamily="34" charset="0"/>
              </a:rPr>
              <a:t>2,5 тыс.тонн муки</a:t>
            </a:r>
            <a:endParaRPr lang="ru-RU" sz="4800" b="1" i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5848" name="Содержимое 9"/>
          <p:cNvSpPr>
            <a:spLocks noGrp="1"/>
          </p:cNvSpPr>
          <p:nvPr>
            <p:ph sz="quarter" idx="3"/>
          </p:nvPr>
        </p:nvSpPr>
        <p:spPr>
          <a:xfrm>
            <a:off x="0" y="4293096"/>
            <a:ext cx="4964112" cy="2107707"/>
          </a:xfrm>
        </p:spPr>
        <p:txBody>
          <a:bodyPr>
            <a:no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 Cyr" pitchFamily="34" charset="0"/>
              </a:rPr>
              <a:t>895,5 тонн хлеба</a:t>
            </a:r>
            <a:endParaRPr lang="ru-RU" sz="4800" b="1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5849" name="Содержимое 10"/>
          <p:cNvSpPr>
            <a:spLocks noGrp="1"/>
          </p:cNvSpPr>
          <p:nvPr>
            <p:ph sz="quarter" idx="4"/>
          </p:nvPr>
        </p:nvSpPr>
        <p:spPr>
          <a:xfrm>
            <a:off x="4932040" y="4005064"/>
            <a:ext cx="3983360" cy="2375941"/>
          </a:xfrm>
        </p:spPr>
        <p:txBody>
          <a:bodyPr>
            <a:normAutofit fontScale="47500" lnSpcReduction="20000"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36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36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36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36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9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 Cyr" pitchFamily="34" charset="0"/>
              </a:rPr>
              <a:t>657,4 тонн рыбы</a:t>
            </a:r>
            <a:endParaRPr lang="ru-RU" sz="9800" b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333375"/>
            <a:ext cx="8569325" cy="1223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Показатели транспортных предприятий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1412776"/>
          <a:ext cx="4680521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283968" y="1412776"/>
          <a:ext cx="451710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Z:\Cосунова\Хлеб\SAM_1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50"/>
          <a:stretch>
            <a:fillRect/>
          </a:stretch>
        </p:blipFill>
        <p:spPr bwMode="auto">
          <a:xfrm>
            <a:off x="395536" y="1268760"/>
            <a:ext cx="8352928" cy="5255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3011" name="WordArt 7"/>
          <p:cNvSpPr>
            <a:spLocks noChangeArrowheads="1" noChangeShapeType="1" noTextEdit="1"/>
          </p:cNvSpPr>
          <p:nvPr/>
        </p:nvSpPr>
        <p:spPr bwMode="auto">
          <a:xfrm>
            <a:off x="467544" y="332656"/>
            <a:ext cx="8568952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kern="1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rial"/>
              </a:rPr>
              <a:t>Перевезено пассажиров – 420 тыс.чел</a:t>
            </a:r>
            <a:r>
              <a:rPr lang="ru-RU" b="1" kern="1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rial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gaargot\Рабочий стол\презентация1\байкал2011 124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3789363"/>
            <a:ext cx="4921250" cy="306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5" descr="пар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217863"/>
            <a:ext cx="4716462" cy="364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4" name="Picture 2" descr="G:\common\Иванцова Т.В\фото БЕРЕГ\Е.П. 1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64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1" name="Picture 4" descr="арктика судн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725" cy="396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107504" y="2780928"/>
            <a:ext cx="8892480" cy="18719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6000" b="1" i="1" kern="10" spc="50" dirty="0">
                <a:ln w="11430"/>
                <a:solidFill>
                  <a:srgbClr val="1308F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Перевезено</a:t>
            </a:r>
          </a:p>
          <a:p>
            <a:pPr algn="ctr" eaLnBrk="0" hangingPunct="0">
              <a:defRPr/>
            </a:pPr>
            <a:r>
              <a:rPr lang="ru-RU" sz="6000" b="1" i="1" kern="10" spc="50" dirty="0">
                <a:ln w="11430"/>
                <a:solidFill>
                  <a:srgbClr val="1308F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пассажиров – 11 тыс.чел.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5" descr="талалуев 0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184775" cy="388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779912" y="764704"/>
            <a:ext cx="4968552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6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/>
              </a:rPr>
              <a:t>Кредитные</a:t>
            </a:r>
            <a:r>
              <a:rPr lang="ru-RU" sz="5400" i="1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40964" name="AutoShape 7" descr="https://mail.yandex.ru/message_part/%D1%84%D0%BE%D1%82%D0%BE.JPG?_uid=19599061&amp;name=%D1%84%D0%BE%D1%82%D0%BE.JPG&amp;hid=1.2&amp;ids=2490000004574594039&amp;no_disposition=y&amp;exif_rotate=y"/>
          <p:cNvSpPr>
            <a:spLocks noChangeAspect="1" noChangeArrowheads="1"/>
          </p:cNvSpPr>
          <p:nvPr/>
        </p:nvSpPr>
        <p:spPr bwMode="auto">
          <a:xfrm>
            <a:off x="206375" y="-2746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8920" name="Picture 8" descr="C:\Documents and Settings\economist\Рабочий стол\фот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36" b="30769"/>
          <a:stretch>
            <a:fillRect/>
          </a:stretch>
        </p:blipFill>
        <p:spPr bwMode="auto">
          <a:xfrm>
            <a:off x="2771800" y="3124350"/>
            <a:ext cx="6010668" cy="3328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07504" y="5301208"/>
            <a:ext cx="53751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6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/>
              </a:rPr>
              <a:t>учреждения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450" y="333375"/>
            <a:ext cx="6784975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Выдано кредитов </a:t>
            </a:r>
          </a:p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ОАО «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Россельхозбанк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», млн.руб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95536" y="1484784"/>
          <a:ext cx="835292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569325" cy="7921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Book Antiqua" pitchFamily="18" charset="0"/>
              </a:rPr>
              <a:t>Показатели предприятий связи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7544" y="1268760"/>
          <a:ext cx="388843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923928" y="1268760"/>
          <a:ext cx="47525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6" descr="29 июля 13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6119813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2" name="Picture 8" descr="C:\Documents and Settings\economist\Рабочий стол\6LMVex74sd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64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1" name="Picture 7" descr="C:\Documents and Settings\economist\Рабочий стол\UNRS0rLu_q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338" cy="364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037" name="WordArt 8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964612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Строительство и автодорожное </a:t>
            </a:r>
          </a:p>
          <a:p>
            <a:pPr algn="ctr"/>
            <a:r>
              <a:rPr lang="ru-RU" b="1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хозяйство</a:t>
            </a:r>
          </a:p>
        </p:txBody>
      </p:sp>
      <p:pic>
        <p:nvPicPr>
          <p:cNvPr id="41993" name="Picture 9" descr="C:\Documents and Settings\economist\Рабочий стол\_BwJ853uXK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464"/>
          <a:stretch>
            <a:fillRect/>
          </a:stretch>
        </p:blipFill>
        <p:spPr bwMode="auto">
          <a:xfrm>
            <a:off x="5694363" y="3644900"/>
            <a:ext cx="3449637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3284984"/>
            <a:ext cx="8352928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42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Объем выручки – 634 млн.руб.</a:t>
            </a:r>
            <a:endParaRPr lang="ru-RU" sz="42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333375"/>
            <a:ext cx="8569325" cy="1223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Показатели строительства и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автодорожного хозяйства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499992" y="1556792"/>
          <a:ext cx="428508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67544" y="1556792"/>
          <a:ext cx="43204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8313" y="404813"/>
            <a:ext cx="83518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Собственные доходы, млн.руб.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980728"/>
          <a:ext cx="842493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476250"/>
            <a:ext cx="8497887" cy="45370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 Cyr" pitchFamily="34" charset="0"/>
              </a:rPr>
              <a:t>Площадь введенного жилья в 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 Cyr" pitchFamily="34" charset="0"/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 Cyr" pitchFamily="34" charset="0"/>
              </a:rPr>
              <a:t>2014 году составила 3 838 кв.м.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 Cyr" pitchFamily="34" charset="0"/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 Cyr" pitchFamily="34" charset="0"/>
              </a:rPr>
              <a:t> 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 Cyr" pitchFamily="34" charset="0"/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 Cyr" pitchFamily="34" charset="0"/>
              </a:rPr>
              <a:t>Строительство объектов за счет бюджетных средств выполнено 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 Cyr" pitchFamily="34" charset="0"/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 Cyr" pitchFamily="34" charset="0"/>
              </a:rPr>
              <a:t>на сумму 14,4 млн.руб.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cs typeface="Arial Cyr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V="1">
            <a:off x="8640763" y="6007100"/>
            <a:ext cx="46037" cy="46038"/>
          </a:xfrm>
        </p:spPr>
        <p:txBody>
          <a:bodyPr>
            <a:normAutofit fontScale="2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12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22 ноября 0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9700" cy="3478213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47107" name="Picture 5" descr="P722163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481388"/>
            <a:ext cx="4500562" cy="3376612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47108" name="WordArt 6"/>
          <p:cNvSpPr>
            <a:spLocks noChangeArrowheads="1" noChangeShapeType="1" noTextEdit="1"/>
          </p:cNvSpPr>
          <p:nvPr/>
        </p:nvSpPr>
        <p:spPr bwMode="auto">
          <a:xfrm>
            <a:off x="1907704" y="116632"/>
            <a:ext cx="7056164" cy="2088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778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400" b="1" kern="10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/>
              </a:rPr>
              <a:t>Жилищно</a:t>
            </a:r>
            <a:r>
              <a:rPr lang="ru-RU" sz="2400" b="1" kern="10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/>
              </a:rPr>
              <a:t> - коммунальное </a:t>
            </a:r>
          </a:p>
          <a:p>
            <a:pPr algn="ctr" eaLnBrk="0" hangingPunct="0">
              <a:defRPr/>
            </a:pPr>
            <a:r>
              <a:rPr lang="ru-RU" sz="2400" b="1" kern="10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/>
              </a:rPr>
              <a:t>хозяйство</a:t>
            </a:r>
          </a:p>
        </p:txBody>
      </p:sp>
      <p:sp>
        <p:nvSpPr>
          <p:cNvPr id="47109" name="WordArt 7"/>
          <p:cNvSpPr>
            <a:spLocks noChangeArrowheads="1" noChangeShapeType="1" noTextEdit="1"/>
          </p:cNvSpPr>
          <p:nvPr/>
        </p:nvSpPr>
        <p:spPr bwMode="auto">
          <a:xfrm>
            <a:off x="251520" y="3717032"/>
            <a:ext cx="4320480" cy="2304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b="1" i="1" kern="10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/>
              </a:rPr>
              <a:t>Объём выручки – </a:t>
            </a:r>
          </a:p>
          <a:p>
            <a:pPr algn="ctr" eaLnBrk="0" hangingPunct="0">
              <a:defRPr/>
            </a:pPr>
            <a:r>
              <a:rPr lang="ru-RU" b="1" i="1" kern="10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/>
              </a:rPr>
              <a:t>  41,0 </a:t>
            </a:r>
            <a:r>
              <a:rPr lang="ru-RU" b="1" i="1" kern="10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/>
              </a:rPr>
              <a:t>млн.руб</a:t>
            </a:r>
            <a:endParaRPr lang="ru-RU" b="1" i="1" kern="10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6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476250"/>
            <a:ext cx="9001125" cy="936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Показател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и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предприяти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й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/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</a:b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жилищно-коммунального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хозяйства</a:t>
            </a:r>
            <a:endParaRPr lang="ru-RU" dirty="0" smtClean="0">
              <a:solidFill>
                <a:schemeClr val="accent1">
                  <a:tint val="88000"/>
                  <a:satMod val="150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1412776"/>
          <a:ext cx="41764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83968" y="1556792"/>
          <a:ext cx="43924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55" name="WordArt 11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640763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3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1B357D"/>
                </a:solidFill>
                <a:effectLst>
                  <a:outerShdw dist="50800" dir="7500015" algn="tl" rotWithShape="0">
                    <a:srgbClr val="000000">
                      <a:alpha val="34998"/>
                    </a:srgbClr>
                  </a:outerShdw>
                </a:effectLst>
                <a:latin typeface="Malgun Gothic"/>
              </a:rPr>
              <a:t>Санаторий «Красноярское Загорье»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79" name="Содержимое 5" descr="DSC076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7350"/>
            <a:ext cx="91440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1403350" y="692150"/>
            <a:ext cx="540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49157" name="WordArt 7"/>
          <p:cNvSpPr>
            <a:spLocks noChangeArrowheads="1" noChangeShapeType="1" noTextEdit="1"/>
          </p:cNvSpPr>
          <p:nvPr/>
        </p:nvSpPr>
        <p:spPr bwMode="auto">
          <a:xfrm>
            <a:off x="107504" y="4437112"/>
            <a:ext cx="8928546" cy="2088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000" b="1" kern="10" spc="50" dirty="0">
                <a:ln w="11430"/>
                <a:solidFill>
                  <a:srgbClr val="1B357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Среднесписочная численность работников - 427 чел.</a:t>
            </a:r>
          </a:p>
          <a:p>
            <a:pPr algn="ctr" eaLnBrk="0" hangingPunct="0">
              <a:defRPr/>
            </a:pPr>
            <a:r>
              <a:rPr lang="ru-RU" sz="2000" b="1" kern="10" spc="50" dirty="0">
                <a:ln w="11430"/>
                <a:solidFill>
                  <a:srgbClr val="1B357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Среднемесячная заработная плата – 11 600,0 руб.</a:t>
            </a:r>
            <a:endParaRPr lang="en-US" sz="2000" b="1" kern="10" spc="50" dirty="0">
              <a:ln w="11430"/>
              <a:solidFill>
                <a:srgbClr val="1B357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 eaLnBrk="0" hangingPunct="0">
              <a:defRPr/>
            </a:pPr>
            <a:r>
              <a:rPr lang="en-US" sz="2000" b="1" kern="10" spc="50" dirty="0">
                <a:ln w="11430"/>
                <a:solidFill>
                  <a:srgbClr val="1B357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kern="10" spc="50" dirty="0">
                <a:ln w="11430"/>
                <a:solidFill>
                  <a:srgbClr val="1B357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Реализовано санаторно-курортных путевок – 11 803 шт.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economist\Рабочий стол\Юля\ИТОГОВОЕ\Итоговое 2013 год\На годовое\август 2012 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1" r="7433"/>
          <a:stretch>
            <a:fillRect/>
          </a:stretch>
        </p:blipFill>
        <p:spPr bwMode="auto">
          <a:xfrm>
            <a:off x="107504" y="116632"/>
            <a:ext cx="624426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одержимое 3" descr="мор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556792"/>
            <a:ext cx="4867060" cy="319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gaargot\Рабочий стол\презентация1\байкал2011 124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8707120" cy="249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02383" y="332656"/>
            <a:ext cx="62680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40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B357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Рекреационная зона</a:t>
            </a:r>
          </a:p>
          <a:p>
            <a:pPr algn="r">
              <a:defRPr/>
            </a:pPr>
            <a:r>
              <a:rPr lang="ru-RU" sz="40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B357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«</a:t>
            </a:r>
            <a:r>
              <a:rPr lang="ru-RU" sz="4000" b="1" kern="1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B357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Даурская</a:t>
            </a:r>
            <a:r>
              <a:rPr lang="ru-RU" sz="40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B357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»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B357D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640763" y="1481138"/>
            <a:ext cx="46037" cy="76200"/>
          </a:xfrm>
        </p:spPr>
        <p:txBody>
          <a:bodyPr>
            <a:normAutofit fontScale="2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2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48680"/>
            <a:ext cx="8856984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8000" b="1" i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cs typeface="Arial"/>
              </a:rPr>
              <a:t>Розничная торговля и общественное питание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C:\Documents and Settings\economist\Рабочий стол\Юля\ИТОГОВОЕ\Итоговое совещание 2015\Фото\IMG_51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58"/>
          <a:stretch>
            <a:fillRect/>
          </a:stretch>
        </p:blipFill>
        <p:spPr bwMode="auto">
          <a:xfrm>
            <a:off x="4116388" y="0"/>
            <a:ext cx="5027612" cy="335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1138" name="Picture 2" descr="C:\Documents and Settings\economist\Рабочий стол\Юля\ИТОГОВОЕ\Итоговое совещание 2015\Фото\IMG_51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51313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1140" name="Picture 4" descr="C:\Documents and Settings\economist\Рабочий стол\Юля\ИТОГОВОЕ\Итоговое совещание 2015\Фото\IMG_51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5338"/>
            <a:ext cx="4140200" cy="352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Z:\Юля Шахура\от Вайлерт\Фото из редакции\новый магазин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81" r="4386"/>
          <a:stretch>
            <a:fillRect/>
          </a:stretch>
        </p:blipFill>
        <p:spPr bwMode="auto">
          <a:xfrm>
            <a:off x="4140200" y="3357563"/>
            <a:ext cx="5003800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Z:\Юля Шахура\от Вайлерт\маг сыры007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5593466" cy="3147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229" name="Picture 5" descr="Z:\Юля Шахура\от Вайлерт\магазин Мезяев\SAM_08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93" r="5495" b="25275"/>
          <a:stretch>
            <a:fillRect/>
          </a:stretch>
        </p:blipFill>
        <p:spPr bwMode="auto">
          <a:xfrm>
            <a:off x="179512" y="260648"/>
            <a:ext cx="4752528" cy="3029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230" name="Picture 6" descr="Z:\Юля Шахура\от Вайлерт\магазин Мезяев\SAM_08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319"/>
          <a:stretch>
            <a:fillRect/>
          </a:stretch>
        </p:blipFill>
        <p:spPr bwMode="auto">
          <a:xfrm>
            <a:off x="4211960" y="3140968"/>
            <a:ext cx="476279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0114" name="Picture 2" descr="C:\Documents and Settings\economist\Рабочий стол\Юля\ИТОГОВОЕ\Итоговое совещание 2015\Фото\IMG_51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57010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1258888" y="404813"/>
            <a:ext cx="6718300" cy="5032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Рынок труда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980728"/>
          <a:ext cx="91440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3933056"/>
          <a:ext cx="91440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4"/>
          <p:cNvSpPr>
            <a:spLocks noGrp="1"/>
          </p:cNvSpPr>
          <p:nvPr>
            <p:ph/>
          </p:nvPr>
        </p:nvSpPr>
        <p:spPr>
          <a:xfrm>
            <a:off x="539750" y="188913"/>
            <a:ext cx="8304213" cy="1049337"/>
          </a:xfrm>
        </p:spPr>
        <p:txBody>
          <a:bodyPr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Выполнение плана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 собственным доходам, %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1196752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Z:\Юля Шахура\ФОТО ГАНЕНКО\IMG_52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804920" cy="3828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6803" name="Picture 3" descr="Z:\Юля Шахура\ФОТО ГАНЕНКО\IMG_96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5668744" cy="3779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851920" y="188640"/>
            <a:ext cx="50465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Организовано 2 </a:t>
            </a:r>
          </a:p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ярмарки вакансий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437112"/>
            <a:ext cx="478368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Трудоустроено </a:t>
            </a:r>
          </a:p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на временные </a:t>
            </a:r>
          </a:p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работы – 221 чел.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938" y="333375"/>
            <a:ext cx="527843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Социальные выплаты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3073941">
            <a:off x="2907506" y="559594"/>
            <a:ext cx="331788" cy="126365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275" y="1628775"/>
            <a:ext cx="2905125" cy="1538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Пособие по </a:t>
            </a:r>
          </a:p>
          <a:p>
            <a:pPr algn="ctr">
              <a:defRPr/>
            </a:pPr>
            <a:r>
              <a:rPr lang="ru-RU" sz="3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безработице –</a:t>
            </a:r>
          </a:p>
          <a:p>
            <a:pPr algn="ctr">
              <a:defRPr/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3,4</a:t>
            </a:r>
            <a:r>
              <a:rPr lang="ru-RU" sz="3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млн.руб</a:t>
            </a:r>
            <a:endParaRPr lang="ru-RU" sz="3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6100" y="5013325"/>
            <a:ext cx="2528888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Стипендии-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610,0 тыс.руб.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1863" y="2492375"/>
            <a:ext cx="2952750" cy="2370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Материальная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поддержка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безработным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(общественные работы)</a:t>
            </a:r>
            <a:r>
              <a:rPr lang="ru-RU" sz="2400" dirty="0"/>
              <a:t>-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128,0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тыс.руб.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950" y="3860800"/>
            <a:ext cx="3743325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Материальная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поддержка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несовершеннолетним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(временные работы)-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148,0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тыс.руб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6238" y="2205038"/>
            <a:ext cx="3455987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Материальная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поддержка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безработным </a:t>
            </a:r>
          </a:p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(временные работы)</a:t>
            </a:r>
            <a:r>
              <a:rPr lang="ru-RU" sz="2000" dirty="0"/>
              <a:t>-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53,0 тыс.руб.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572000" y="981075"/>
            <a:ext cx="330200" cy="126365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308850" y="908050"/>
            <a:ext cx="330200" cy="165735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351253">
            <a:off x="3127375" y="930275"/>
            <a:ext cx="349250" cy="305911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1373559">
            <a:off x="5895975" y="914400"/>
            <a:ext cx="287338" cy="406717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23850" y="115888"/>
            <a:ext cx="8424863" cy="6408737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 2" pitchFamily="18" charset="2"/>
              <a:buNone/>
              <a:defRPr/>
            </a:pPr>
            <a:endParaRPr lang="ru-RU" sz="3200" b="1" dirty="0" smtClean="0">
              <a:latin typeface="Book Antiqua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Текущие проблемы  в жизнедеятельности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района за 2014 год: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>
              <a:defRPr/>
            </a:pPr>
            <a:r>
              <a:rPr lang="ru-RU" sz="3200" dirty="0" smtClean="0">
                <a:latin typeface="Book Antiqua" pitchFamily="18" charset="0"/>
              </a:rPr>
              <a:t>нехватка  квалифицированных кадров во всех отраслях экономики и учреждениях бюджетной сферы;</a:t>
            </a:r>
          </a:p>
          <a:p>
            <a:pPr algn="just">
              <a:defRPr/>
            </a:pPr>
            <a:r>
              <a:rPr lang="ru-RU" sz="3200" dirty="0" smtClean="0">
                <a:latin typeface="Book Antiqua" pitchFamily="18" charset="0"/>
              </a:rPr>
              <a:t> нехватка  жилья для привлечения молодых квалифицированных кадров во все отрасли экономики и учреждения  бюджетной сферы;</a:t>
            </a:r>
          </a:p>
          <a:p>
            <a:pPr algn="just">
              <a:defRPr/>
            </a:pPr>
            <a:r>
              <a:rPr lang="ru-RU" sz="3200" dirty="0" smtClean="0">
                <a:latin typeface="Book Antiqua" pitchFamily="18" charset="0"/>
              </a:rPr>
              <a:t> </a:t>
            </a:r>
            <a:r>
              <a:rPr lang="ru-RU" sz="3200" smtClean="0">
                <a:latin typeface="Book Antiqua" pitchFamily="18" charset="0"/>
              </a:rPr>
              <a:t>недостаток  </a:t>
            </a:r>
            <a:r>
              <a:rPr lang="ru-RU" sz="3200" dirty="0" smtClean="0">
                <a:latin typeface="Book Antiqua" pitchFamily="18" charset="0"/>
              </a:rPr>
              <a:t>финансовых средств на исполнение полномочий, предусмотренных 131 Федеральным Законом;</a:t>
            </a:r>
          </a:p>
          <a:p>
            <a:pPr algn="just">
              <a:defRPr/>
            </a:pPr>
            <a:r>
              <a:rPr lang="ru-RU" sz="3200" dirty="0" smtClean="0">
                <a:latin typeface="Book Antiqua" pitchFamily="18" charset="0"/>
              </a:rPr>
              <a:t>  снижение налогооблагаемой базы по основным доходным  источникам привело к  снижению поступления доходов в бюджеты всех уровней;</a:t>
            </a:r>
          </a:p>
          <a:p>
            <a:pPr algn="just">
              <a:defRPr/>
            </a:pPr>
            <a:r>
              <a:rPr lang="ru-RU" sz="3200" dirty="0" smtClean="0">
                <a:latin typeface="Book Antiqua" pitchFamily="18" charset="0"/>
              </a:rPr>
              <a:t>большой износ учреждений социальной сферы, оказывающих услуги населению, жилого фонда, дорожной сети, устранение предписаний надзорных органов  и многое другое,  на что требуются большие финансовые вложения;</a:t>
            </a:r>
          </a:p>
          <a:p>
            <a:pPr algn="just">
              <a:defRPr/>
            </a:pPr>
            <a:r>
              <a:rPr lang="ru-RU" sz="3200" dirty="0" smtClean="0">
                <a:latin typeface="Book Antiqua" pitchFamily="18" charset="0"/>
              </a:rPr>
              <a:t>благоустройство территории района;</a:t>
            </a:r>
          </a:p>
          <a:p>
            <a:pPr algn="just">
              <a:defRPr/>
            </a:pPr>
            <a:r>
              <a:rPr lang="ru-RU" sz="3200" dirty="0" smtClean="0">
                <a:latin typeface="Book Antiqua" pitchFamily="18" charset="0"/>
              </a:rPr>
              <a:t>отсутствие достаточного количества мест в дошкольных учреждениях.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23850" y="333375"/>
            <a:ext cx="8351838" cy="6408738"/>
          </a:xfrm>
        </p:spPr>
        <p:txBody>
          <a:bodyPr>
            <a:normAutofit fontScale="62500" lnSpcReduction="20000"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Положительные моменты, влияющие на  жизнедеятельность нашего района в  2014 году: </a:t>
            </a:r>
          </a:p>
          <a:p>
            <a:pPr algn="just">
              <a:defRPr/>
            </a:pPr>
            <a:r>
              <a:rPr lang="ru-RU" sz="3200" dirty="0" smtClean="0">
                <a:latin typeface="Book Antiqua" pitchFamily="18" charset="0"/>
              </a:rPr>
              <a:t>строительство жилья для молодых семей и молодых специалистов, для работников отраслей  бюджетной сферы;</a:t>
            </a:r>
          </a:p>
          <a:p>
            <a:pPr algn="just">
              <a:defRPr/>
            </a:pPr>
            <a:r>
              <a:rPr lang="ru-RU" sz="3200" dirty="0" smtClean="0">
                <a:latin typeface="Book Antiqua" pitchFamily="18" charset="0"/>
              </a:rPr>
              <a:t>привлечение в район молодых специалистов  в отрасли  образование, здравоохранение;</a:t>
            </a:r>
          </a:p>
          <a:p>
            <a:pPr algn="just">
              <a:defRPr/>
            </a:pPr>
            <a:r>
              <a:rPr lang="ru-RU" sz="3200" dirty="0" smtClean="0">
                <a:latin typeface="Book Antiqua" pitchFamily="18" charset="0"/>
              </a:rPr>
              <a:t>исполнение Указов Президента Российской Федерации, направленных на повышение заработной платы отдельных категорий работников бюджетной сферы в сфере образования, здравоохранения, культуры, социальной политики, обеспечение детей местами в дошкольных учреждениях;</a:t>
            </a:r>
          </a:p>
          <a:p>
            <a:pPr algn="just">
              <a:defRPr/>
            </a:pPr>
            <a:r>
              <a:rPr lang="ru-RU" sz="3200" dirty="0" smtClean="0">
                <a:latin typeface="Book Antiqua" pitchFamily="18" charset="0"/>
              </a:rPr>
              <a:t>проведение капитальных ремонтов  дошкольных учреждений  </a:t>
            </a:r>
            <a:r>
              <a:rPr lang="ru-RU" sz="3200" dirty="0" err="1" smtClean="0">
                <a:latin typeface="Book Antiqua" pitchFamily="18" charset="0"/>
              </a:rPr>
              <a:t>Большесырский</a:t>
            </a:r>
            <a:r>
              <a:rPr lang="ru-RU" sz="3200" dirty="0" smtClean="0">
                <a:latin typeface="Book Antiqua" pitchFamily="18" charset="0"/>
              </a:rPr>
              <a:t> детский сад, </a:t>
            </a:r>
            <a:r>
              <a:rPr lang="ru-RU" sz="3200" dirty="0" err="1" smtClean="0">
                <a:latin typeface="Book Antiqua" pitchFamily="18" charset="0"/>
              </a:rPr>
              <a:t>Кожановский</a:t>
            </a:r>
            <a:r>
              <a:rPr lang="ru-RU" sz="3200" dirty="0" smtClean="0">
                <a:latin typeface="Book Antiqua" pitchFamily="18" charset="0"/>
              </a:rPr>
              <a:t> детский сад для открытия дополнительных групп;</a:t>
            </a:r>
          </a:p>
          <a:p>
            <a:pPr algn="just">
              <a:defRPr/>
            </a:pPr>
            <a:r>
              <a:rPr lang="ru-RU" sz="3200" dirty="0" smtClean="0">
                <a:latin typeface="Book Antiqua" pitchFamily="18" charset="0"/>
              </a:rPr>
              <a:t>приобретение здания </a:t>
            </a:r>
            <a:r>
              <a:rPr lang="ru-RU" sz="3200" dirty="0" err="1" smtClean="0">
                <a:latin typeface="Book Antiqua" pitchFamily="18" charset="0"/>
              </a:rPr>
              <a:t>Росбанка</a:t>
            </a:r>
            <a:r>
              <a:rPr lang="ru-RU" sz="3200" dirty="0" smtClean="0">
                <a:latin typeface="Book Antiqua" pitchFamily="18" charset="0"/>
              </a:rPr>
              <a:t> для размещения многофункционального центра  оказания услуг населению,  школы искусств;</a:t>
            </a:r>
          </a:p>
          <a:p>
            <a:pPr algn="just">
              <a:defRPr/>
            </a:pPr>
            <a:r>
              <a:rPr lang="ru-RU" sz="3200" dirty="0" smtClean="0">
                <a:latin typeface="Book Antiqua" pitchFamily="18" charset="0"/>
              </a:rPr>
              <a:t>открытие краеведческого музея;</a:t>
            </a:r>
          </a:p>
          <a:p>
            <a:pPr algn="just">
              <a:defRPr/>
            </a:pPr>
            <a:r>
              <a:rPr lang="ru-RU" sz="3200" dirty="0" smtClean="0">
                <a:latin typeface="Book Antiqua" pitchFamily="18" charset="0"/>
              </a:rPr>
              <a:t>привлечение финансовых ресурсов  в район в виде субсидий  от участия  в краевых грантах и программах;</a:t>
            </a:r>
          </a:p>
          <a:p>
            <a:pPr algn="just">
              <a:defRPr/>
            </a:pPr>
            <a:r>
              <a:rPr lang="ru-RU" sz="3200" dirty="0" smtClean="0">
                <a:latin typeface="Book Antiqua" pitchFamily="18" charset="0"/>
              </a:rPr>
              <a:t>рост выручки от реализации  продукции  хозяйствующих субъектов района;</a:t>
            </a:r>
          </a:p>
          <a:p>
            <a:pPr algn="just">
              <a:defRPr/>
            </a:pPr>
            <a:r>
              <a:rPr lang="ru-RU" sz="3200" dirty="0" smtClean="0">
                <a:latin typeface="Book Antiqua" pitchFamily="18" charset="0"/>
              </a:rPr>
              <a:t>рост и своевременность выплаты заработной платы.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75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3200" dirty="0" smtClean="0"/>
          </a:p>
          <a:p>
            <a:pPr marL="265176" indent="-265176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Z:\Юля Шахура\банне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6"/>
          <p:cNvSpPr>
            <a:spLocks noGrp="1"/>
          </p:cNvSpPr>
          <p:nvPr>
            <p:ph idx="1"/>
          </p:nvPr>
        </p:nvSpPr>
        <p:spPr>
          <a:xfrm>
            <a:off x="323850" y="404813"/>
            <a:ext cx="8640763" cy="1008062"/>
          </a:xfrm>
        </p:spPr>
        <p:txBody>
          <a:bodyPr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Поступление собственных доходов,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рублей на 1 жителя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899592" y="1700808"/>
          <a:ext cx="734481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288" y="404813"/>
            <a:ext cx="84248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Объем выручки от реализации товаров, работ, услуг,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млрд.руб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3528" y="1628800"/>
          <a:ext cx="79928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трелка вверх 6"/>
          <p:cNvSpPr/>
          <p:nvPr/>
        </p:nvSpPr>
        <p:spPr>
          <a:xfrm>
            <a:off x="6875463" y="2060575"/>
            <a:ext cx="865187" cy="3024188"/>
          </a:xfrm>
          <a:prstGeom prst="upArrow">
            <a:avLst/>
          </a:prstGeom>
          <a:solidFill>
            <a:srgbClr val="FF9933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24750" y="3284538"/>
            <a:ext cx="825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8%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0"/>
          <p:cNvSpPr txBox="1">
            <a:spLocks noChangeArrowheads="1"/>
          </p:cNvSpPr>
          <p:nvPr/>
        </p:nvSpPr>
        <p:spPr bwMode="auto">
          <a:xfrm>
            <a:off x="827088" y="260350"/>
            <a:ext cx="7777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 Cyr" pitchFamily="34" charset="0"/>
              </a:rPr>
              <a:t>Выручка от реализации,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 Cyr" pitchFamily="34" charset="0"/>
              </a:rPr>
              <a:t>млн.руб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 Cyr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908720"/>
          <a:ext cx="8568951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6013" y="260350"/>
            <a:ext cx="73453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выручки, %</a:t>
            </a:r>
            <a:endParaRPr lang="ru-RU" sz="4000" dirty="0">
              <a:latin typeface="Book Antiqua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95536" y="908720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1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1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1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1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1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20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2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2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2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2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2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2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2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2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2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30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3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7739</TotalTime>
  <Words>675</Words>
  <Application>Microsoft Office PowerPoint</Application>
  <PresentationFormat>Экран (4:3)</PresentationFormat>
  <Paragraphs>168</Paragraphs>
  <Slides>54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5" baseType="lpstr">
      <vt:lpstr>Malgun Gothic</vt:lpstr>
      <vt:lpstr>Arial</vt:lpstr>
      <vt:lpstr>Arial Black</vt:lpstr>
      <vt:lpstr>Arial Cyr</vt:lpstr>
      <vt:lpstr>Book Antiqua</vt:lpstr>
      <vt:lpstr>Times New Roman</vt:lpstr>
      <vt:lpstr>Verdana</vt:lpstr>
      <vt:lpstr>Wingdings</vt:lpstr>
      <vt:lpstr>Wingdings 2</vt:lpstr>
      <vt:lpstr>Wingdings 3</vt:lpstr>
      <vt:lpstr>Аспект</vt:lpstr>
      <vt:lpstr>ПОКАЗАТЕЛИ СОЦИАЛЬНО-ЭКОНОМИЧЕСКОГО РАЗВИТИЯ БАЛАХТИНСКОГО РАЙОНА  В 2014 ГОДУ</vt:lpstr>
      <vt:lpstr>Презентация PowerPoint</vt:lpstr>
      <vt:lpstr>Численность постоянного населения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ООО «Сибуголь»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предприятий связи</vt:lpstr>
      <vt:lpstr>Презентация PowerPoint</vt:lpstr>
      <vt:lpstr>Презентация PowerPoint</vt:lpstr>
      <vt:lpstr>Площадь введенного жилья в  2014 году составила 3 838 кв.м.   Строительство объектов за счет бюджетных средств выполнено  на сумму 14,4 млн.руб.</vt:lpstr>
      <vt:lpstr>Презентация PowerPoint</vt:lpstr>
      <vt:lpstr>Показатели предприятий  жилищно-коммунального хозяйства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Рынок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NhT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1</dc:creator>
  <cp:keywords/>
  <dc:description/>
  <cp:lastModifiedBy>Алёна Викторовна</cp:lastModifiedBy>
  <cp:revision>604</cp:revision>
  <dcterms:created xsi:type="dcterms:W3CDTF">2012-04-11T10:21:23Z</dcterms:created>
  <dcterms:modified xsi:type="dcterms:W3CDTF">2023-11-07T12:16:28Z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TC011408341049</vt:lpwstr>
  </property>
</Properties>
</file>